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81" r:id="rId11"/>
    <p:sldId id="282" r:id="rId12"/>
    <p:sldId id="283" r:id="rId13"/>
    <p:sldId id="284" r:id="rId14"/>
    <p:sldId id="267" r:id="rId15"/>
    <p:sldId id="268" r:id="rId16"/>
    <p:sldId id="269" r:id="rId17"/>
    <p:sldId id="285" r:id="rId18"/>
    <p:sldId id="286" r:id="rId19"/>
    <p:sldId id="270" r:id="rId20"/>
    <p:sldId id="271" r:id="rId21"/>
    <p:sldId id="287" r:id="rId22"/>
    <p:sldId id="272" r:id="rId23"/>
    <p:sldId id="288" r:id="rId24"/>
    <p:sldId id="289" r:id="rId25"/>
    <p:sldId id="290" r:id="rId26"/>
    <p:sldId id="291" r:id="rId27"/>
    <p:sldId id="292" r:id="rId28"/>
    <p:sldId id="293" r:id="rId29"/>
    <p:sldId id="294" r:id="rId30"/>
    <p:sldId id="295" r:id="rId31"/>
    <p:sldId id="297" r:id="rId32"/>
    <p:sldId id="298" r:id="rId33"/>
    <p:sldId id="299" r:id="rId34"/>
    <p:sldId id="300" r:id="rId35"/>
    <p:sldId id="280" r:id="rId36"/>
  </p:sldIdLst>
  <p:sldSz cx="18288000" cy="10287000"/>
  <p:notesSz cx="6858000" cy="9144000"/>
  <p:embeddedFontLst>
    <p:embeddedFont>
      <p:font typeface="Noto Serif Display Light" panose="020B0604020202020204"/>
      <p:regular r:id="rId37"/>
    </p:embeddedFont>
    <p:embeddedFont>
      <p:font typeface="TT Commons Pro"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71013"/>
            <a:ext cx="3349861" cy="532937"/>
            <a:chOff x="0" y="189751"/>
            <a:chExt cx="4466481" cy="710582"/>
          </a:xfrm>
        </p:grpSpPr>
        <p:sp>
          <p:nvSpPr>
            <p:cNvPr id="3" name="TextBox 3"/>
            <p:cNvSpPr txBox="1"/>
            <p:nvPr/>
          </p:nvSpPr>
          <p:spPr>
            <a:xfrm>
              <a:off x="1371600" y="293435"/>
              <a:ext cx="3094881" cy="503214"/>
            </a:xfrm>
            <a:prstGeom prst="rect">
              <a:avLst/>
            </a:prstGeom>
          </p:spPr>
          <p:txBody>
            <a:bodyPr lIns="0" tIns="0" rIns="0" bIns="0" rtlCol="0" anchor="t">
              <a:spAutoFit/>
            </a:bodyPr>
            <a:lstStyle/>
            <a:p>
              <a:pPr algn="l">
                <a:lnSpc>
                  <a:spcPts val="3090"/>
                </a:lnSpc>
              </a:pPr>
              <a:r>
                <a:rPr lang="en-US" sz="2575">
                  <a:solidFill>
                    <a:srgbClr val="000000"/>
                  </a:solidFill>
                  <a:latin typeface="TT Commons Pro"/>
                  <a:ea typeface="TT Commons Pro"/>
                  <a:cs typeface="TT Commons Pro"/>
                  <a:sym typeface="TT Commons Pro"/>
                </a:rPr>
                <a:t>Nhóm </a:t>
              </a:r>
              <a:r>
                <a:rPr lang="vi-VN" sz="2575">
                  <a:solidFill>
                    <a:srgbClr val="000000"/>
                  </a:solidFill>
                  <a:latin typeface="TT Commons Pro"/>
                  <a:ea typeface="TT Commons Pro"/>
                  <a:cs typeface="TT Commons Pro"/>
                  <a:sym typeface="TT Commons Pro"/>
                </a:rPr>
                <a:t>4</a:t>
              </a:r>
              <a:endParaRPr lang="en-US" sz="2575">
                <a:solidFill>
                  <a:srgbClr val="000000"/>
                </a:solidFill>
                <a:latin typeface="TT Commons Pro"/>
                <a:ea typeface="TT Commons Pro"/>
                <a:cs typeface="TT Commons Pro"/>
                <a:sym typeface="TT Commons Pro"/>
              </a:endParaRPr>
            </a:p>
          </p:txBody>
        </p:sp>
        <p:sp>
          <p:nvSpPr>
            <p:cNvPr id="4" name="Freeform 4"/>
            <p:cNvSpPr/>
            <p:nvPr/>
          </p:nvSpPr>
          <p:spPr>
            <a:xfrm>
              <a:off x="0" y="189751"/>
              <a:ext cx="944010" cy="710582"/>
            </a:xfrm>
            <a:custGeom>
              <a:avLst/>
              <a:gdLst/>
              <a:ahLst/>
              <a:cxnLst/>
              <a:rect l="l" t="t" r="r" b="b"/>
              <a:pathLst>
                <a:path w="944010" h="710582">
                  <a:moveTo>
                    <a:pt x="0" y="0"/>
                  </a:moveTo>
                  <a:lnTo>
                    <a:pt x="944010" y="0"/>
                  </a:lnTo>
                  <a:lnTo>
                    <a:pt x="944010" y="710581"/>
                  </a:lnTo>
                  <a:lnTo>
                    <a:pt x="0" y="7105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5" name="Freeform 5"/>
          <p:cNvSpPr/>
          <p:nvPr/>
        </p:nvSpPr>
        <p:spPr>
          <a:xfrm rot="337666">
            <a:off x="695009" y="2572153"/>
            <a:ext cx="18447884" cy="15081145"/>
          </a:xfrm>
          <a:custGeom>
            <a:avLst/>
            <a:gdLst/>
            <a:ahLst/>
            <a:cxnLst/>
            <a:rect l="l" t="t" r="r" b="b"/>
            <a:pathLst>
              <a:path w="18447884" h="15081145">
                <a:moveTo>
                  <a:pt x="0" y="0"/>
                </a:moveTo>
                <a:lnTo>
                  <a:pt x="18447883" y="0"/>
                </a:lnTo>
                <a:lnTo>
                  <a:pt x="18447883" y="15081145"/>
                </a:lnTo>
                <a:lnTo>
                  <a:pt x="0" y="15081145"/>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3098499"/>
            <a:ext cx="16573500" cy="3200235"/>
          </a:xfrm>
          <a:prstGeom prst="rect">
            <a:avLst/>
          </a:prstGeom>
        </p:spPr>
        <p:txBody>
          <a:bodyPr wrap="square" lIns="0" tIns="0" rIns="0" bIns="0" rtlCol="0" anchor="t">
            <a:spAutoFit/>
          </a:bodyPr>
          <a:lstStyle/>
          <a:p>
            <a:pPr algn="l">
              <a:lnSpc>
                <a:spcPts val="13162"/>
              </a:lnSpc>
            </a:pPr>
            <a:r>
              <a:rPr lang="vi-VN" sz="8775" b="1">
                <a:solidFill>
                  <a:srgbClr val="000000"/>
                </a:solidFill>
                <a:latin typeface="Noto Serif Display Light"/>
                <a:ea typeface="Noto Serif Display Light"/>
                <a:cs typeface="Noto Serif Display Light"/>
                <a:sym typeface="Noto Serif Display Light"/>
              </a:rPr>
              <a:t>Phát triển ứng dụng Web + BTL</a:t>
            </a:r>
          </a:p>
          <a:p>
            <a:pPr algn="l">
              <a:lnSpc>
                <a:spcPts val="13162"/>
              </a:lnSpc>
            </a:pPr>
            <a:r>
              <a:rPr lang="vi-VN" sz="7200">
                <a:solidFill>
                  <a:srgbClr val="000000"/>
                </a:solidFill>
                <a:latin typeface="Noto Serif Display Light"/>
                <a:ea typeface="Noto Serif Display Light"/>
                <a:cs typeface="Noto Serif Display Light"/>
                <a:sym typeface="Noto Serif Display Light"/>
              </a:rPr>
              <a:t>Đề tài: Xây dựng web quản lý thư viện</a:t>
            </a:r>
          </a:p>
        </p:txBody>
      </p:sp>
      <p:sp>
        <p:nvSpPr>
          <p:cNvPr id="11" name="TextBox 11"/>
          <p:cNvSpPr txBox="1"/>
          <p:nvPr/>
        </p:nvSpPr>
        <p:spPr>
          <a:xfrm>
            <a:off x="11031907" y="7795242"/>
            <a:ext cx="6570293" cy="455574"/>
          </a:xfrm>
          <a:prstGeom prst="rect">
            <a:avLst/>
          </a:prstGeom>
        </p:spPr>
        <p:txBody>
          <a:bodyPr wrap="square" lIns="0" tIns="0" rIns="0" bIns="0" rtlCol="0" anchor="t">
            <a:spAutoFit/>
          </a:bodyPr>
          <a:lstStyle/>
          <a:p>
            <a:pPr>
              <a:lnSpc>
                <a:spcPts val="3465"/>
              </a:lnSpc>
            </a:pPr>
            <a:r>
              <a:rPr lang="en-US" sz="3600" b="1" kern="100">
                <a:effectLst/>
                <a:latin typeface="Times New Roman" panose="02020603050405020304" pitchFamily="18" charset="0"/>
                <a:ea typeface="Aptos"/>
                <a:cs typeface="Times New Roman" panose="02020603050405020304" pitchFamily="18" charset="0"/>
              </a:rPr>
              <a:t>GV hướng dẫn: Ngô Ngọc Anh</a:t>
            </a:r>
            <a:endParaRPr lang="en-US" sz="3600" kern="100">
              <a:effectLst/>
              <a:latin typeface="Aptos"/>
              <a:ea typeface="Aptos"/>
              <a:cs typeface="Times New Roman" panose="02020603050405020304" pitchFamily="18" charset="0"/>
            </a:endParaRP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pic>
        <p:nvPicPr>
          <p:cNvPr id="10" name="Picture 9" descr="A blue book with yellow text&#10;&#10;AI-generated content may be incorrect.">
            <a:extLst>
              <a:ext uri="{FF2B5EF4-FFF2-40B4-BE49-F238E27FC236}">
                <a16:creationId xmlns:a16="http://schemas.microsoft.com/office/drawing/2014/main" id="{F2B3C52B-2650-46A2-AEC7-A37B925016A3}"/>
              </a:ext>
            </a:extLst>
          </p:cNvPr>
          <p:cNvPicPr>
            <a:picLocks noChangeAspect="1"/>
          </p:cNvPicPr>
          <p:nvPr/>
        </p:nvPicPr>
        <p:blipFill>
          <a:blip r:embed="rId3"/>
          <a:stretch>
            <a:fillRect/>
          </a:stretch>
        </p:blipFill>
        <p:spPr>
          <a:xfrm>
            <a:off x="845127" y="3721630"/>
            <a:ext cx="16049751" cy="4425685"/>
          </a:xfrm>
          <a:prstGeom prst="rect">
            <a:avLst/>
          </a:prstGeom>
        </p:spPr>
      </p:pic>
      <p:sp>
        <p:nvSpPr>
          <p:cNvPr id="12" name="TextBox 11">
            <a:extLst>
              <a:ext uri="{FF2B5EF4-FFF2-40B4-BE49-F238E27FC236}">
                <a16:creationId xmlns:a16="http://schemas.microsoft.com/office/drawing/2014/main" id="{A15BC97E-C535-476D-B9BD-2BAB88017836}"/>
              </a:ext>
            </a:extLst>
          </p:cNvPr>
          <p:cNvSpPr txBox="1"/>
          <p:nvPr/>
        </p:nvSpPr>
        <p:spPr>
          <a:xfrm>
            <a:off x="824344" y="1266261"/>
            <a:ext cx="17158855" cy="1000274"/>
          </a:xfrm>
          <a:prstGeom prst="rect">
            <a:avLst/>
          </a:prstGeom>
        </p:spPr>
        <p:txBody>
          <a:bodyPr wrap="square" lIns="0" tIns="0" rIns="0" bIns="0" rtlCol="0" anchor="t">
            <a:spAutoFit/>
          </a:bodyPr>
          <a:lstStyle>
            <a:defPPr>
              <a:defRPr lang="en-US"/>
            </a:defPPr>
            <a:lvl1pPr>
              <a:lnSpc>
                <a:spcPts val="3900"/>
              </a:lnSpc>
              <a:defRPr sz="4000">
                <a:solidFill>
                  <a:srgbClr val="000000"/>
                </a:solidFill>
                <a:latin typeface="TT Commons Pro"/>
                <a:ea typeface="TT Commons Pro"/>
                <a:cs typeface="TT Commons Pro"/>
              </a:defRPr>
            </a:lvl1pPr>
          </a:lstStyle>
          <a:p>
            <a:r>
              <a:rPr lang="vi-VN"/>
              <a:t>Trong chủ đề hiển thị 4 chủ đề nổi bật: Tiểu thuyết, Kỹ năng sống, Thiếu nhi, SGK. Khi chọn vào mỗi chủ đề thì sẽ hiện ra sách của chủ đề tương ứng.</a:t>
            </a:r>
            <a:endParaRPr lang="en-US"/>
          </a:p>
        </p:txBody>
      </p:sp>
    </p:spTree>
    <p:extLst>
      <p:ext uri="{BB962C8B-B14F-4D97-AF65-F5344CB8AC3E}">
        <p14:creationId xmlns:p14="http://schemas.microsoft.com/office/powerpoint/2010/main" val="155375908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2" name="TextBox 11">
            <a:extLst>
              <a:ext uri="{FF2B5EF4-FFF2-40B4-BE49-F238E27FC236}">
                <a16:creationId xmlns:a16="http://schemas.microsoft.com/office/drawing/2014/main" id="{A15BC97E-C535-476D-B9BD-2BAB88017836}"/>
              </a:ext>
            </a:extLst>
          </p:cNvPr>
          <p:cNvSpPr txBox="1"/>
          <p:nvPr/>
        </p:nvSpPr>
        <p:spPr>
          <a:xfrm>
            <a:off x="838200" y="708482"/>
            <a:ext cx="16992600" cy="1500411"/>
          </a:xfrm>
          <a:prstGeom prst="rect">
            <a:avLst/>
          </a:prstGeom>
        </p:spPr>
        <p:txBody>
          <a:bodyPr wrap="square" lIns="0" tIns="0" rIns="0" bIns="0" rtlCol="0" anchor="t">
            <a:spAutoFit/>
          </a:bodyPr>
          <a:lstStyle>
            <a:defPPr>
              <a:defRPr lang="en-US"/>
            </a:defPPr>
            <a:lvl1pPr>
              <a:lnSpc>
                <a:spcPts val="3900"/>
              </a:lnSpc>
              <a:defRPr sz="4000">
                <a:solidFill>
                  <a:srgbClr val="000000"/>
                </a:solidFill>
                <a:latin typeface="TT Commons Pro"/>
                <a:ea typeface="TT Commons Pro"/>
                <a:cs typeface="TT Commons Pro"/>
              </a:defRPr>
            </a:lvl1pPr>
          </a:lstStyle>
          <a:p>
            <a:r>
              <a:rPr lang="vi-VN"/>
              <a:t>Đăng kí tài khoản thành công sẽ được dẫn đến form đăng nhập hoặc nếu đã có tài khoản sẵn thì chọn đăng nhập.</a:t>
            </a:r>
          </a:p>
          <a:p>
            <a:r>
              <a:rPr lang="vi-VN"/>
              <a:t>Form đăng nhập:</a:t>
            </a:r>
          </a:p>
        </p:txBody>
      </p:sp>
      <p:pic>
        <p:nvPicPr>
          <p:cNvPr id="5" name="Picture 4" descr="A screenshot of a website&#10;&#10;AI-generated content may be incorrect.">
            <a:extLst>
              <a:ext uri="{FF2B5EF4-FFF2-40B4-BE49-F238E27FC236}">
                <a16:creationId xmlns:a16="http://schemas.microsoft.com/office/drawing/2014/main" id="{CAF0D67B-DD9D-49B2-9871-13C2A73B8BF0}"/>
              </a:ext>
            </a:extLst>
          </p:cNvPr>
          <p:cNvPicPr>
            <a:picLocks noChangeAspect="1"/>
          </p:cNvPicPr>
          <p:nvPr/>
        </p:nvPicPr>
        <p:blipFill rotWithShape="1">
          <a:blip r:embed="rId3"/>
          <a:srcRect t="6691" b="-1"/>
          <a:stretch>
            <a:fillRect/>
          </a:stretch>
        </p:blipFill>
        <p:spPr bwMode="auto">
          <a:xfrm>
            <a:off x="1524000" y="2814996"/>
            <a:ext cx="15838398" cy="69160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741630"/>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2" name="TextBox 11">
            <a:extLst>
              <a:ext uri="{FF2B5EF4-FFF2-40B4-BE49-F238E27FC236}">
                <a16:creationId xmlns:a16="http://schemas.microsoft.com/office/drawing/2014/main" id="{A15BC97E-C535-476D-B9BD-2BAB88017836}"/>
              </a:ext>
            </a:extLst>
          </p:cNvPr>
          <p:cNvSpPr txBox="1"/>
          <p:nvPr/>
        </p:nvSpPr>
        <p:spPr>
          <a:xfrm>
            <a:off x="838200" y="708482"/>
            <a:ext cx="16992600" cy="473591"/>
          </a:xfrm>
          <a:prstGeom prst="rect">
            <a:avLst/>
          </a:prstGeom>
        </p:spPr>
        <p:txBody>
          <a:bodyPr wrap="square" lIns="0" tIns="0" rIns="0" bIns="0" rtlCol="0" anchor="t">
            <a:spAutoFit/>
          </a:bodyPr>
          <a:lstStyle>
            <a:defPPr>
              <a:defRPr lang="en-US"/>
            </a:defPPr>
            <a:lvl1pPr>
              <a:lnSpc>
                <a:spcPts val="3900"/>
              </a:lnSpc>
              <a:defRPr sz="4000">
                <a:solidFill>
                  <a:srgbClr val="000000"/>
                </a:solidFill>
                <a:latin typeface="TT Commons Pro"/>
                <a:ea typeface="TT Commons Pro"/>
                <a:cs typeface="TT Commons Pro"/>
              </a:defRPr>
            </a:lvl1pPr>
          </a:lstStyle>
          <a:p>
            <a:r>
              <a:rPr lang="vi-VN" sz="3200"/>
              <a:t>Sau khi đăng </a:t>
            </a:r>
            <a:r>
              <a:rPr lang="vi-VN" sz="3200">
                <a:ea typeface="+mn-ea"/>
                <a:cs typeface="+mn-cs"/>
              </a:rPr>
              <a:t>nhập</a:t>
            </a:r>
            <a:r>
              <a:rPr lang="vi-VN" sz="3200"/>
              <a:t> thành công: Thanh tác vụ hiện giỏ hàng và lời chào.</a:t>
            </a:r>
          </a:p>
        </p:txBody>
      </p:sp>
      <p:pic>
        <p:nvPicPr>
          <p:cNvPr id="6" name="Picture 5">
            <a:extLst>
              <a:ext uri="{FF2B5EF4-FFF2-40B4-BE49-F238E27FC236}">
                <a16:creationId xmlns:a16="http://schemas.microsoft.com/office/drawing/2014/main" id="{C3A57D5B-1769-4386-B71A-DB867DFC38B4}"/>
              </a:ext>
            </a:extLst>
          </p:cNvPr>
          <p:cNvPicPr>
            <a:picLocks noChangeAspect="1"/>
          </p:cNvPicPr>
          <p:nvPr/>
        </p:nvPicPr>
        <p:blipFill>
          <a:blip r:embed="rId3"/>
          <a:stretch>
            <a:fillRect/>
          </a:stretch>
        </p:blipFill>
        <p:spPr>
          <a:xfrm>
            <a:off x="831272" y="1371956"/>
            <a:ext cx="16459200" cy="1630094"/>
          </a:xfrm>
          <a:prstGeom prst="rect">
            <a:avLst/>
          </a:prstGeom>
        </p:spPr>
      </p:pic>
      <p:sp>
        <p:nvSpPr>
          <p:cNvPr id="7" name="TextBox 6">
            <a:extLst>
              <a:ext uri="{FF2B5EF4-FFF2-40B4-BE49-F238E27FC236}">
                <a16:creationId xmlns:a16="http://schemas.microsoft.com/office/drawing/2014/main" id="{57590923-7491-4BA5-BF65-2D4B7EBD4901}"/>
              </a:ext>
            </a:extLst>
          </p:cNvPr>
          <p:cNvSpPr txBox="1"/>
          <p:nvPr/>
        </p:nvSpPr>
        <p:spPr>
          <a:xfrm>
            <a:off x="831272" y="3272403"/>
            <a:ext cx="16999527" cy="615553"/>
          </a:xfrm>
          <a:prstGeom prst="rect">
            <a:avLst/>
          </a:prstGeom>
          <a:noFill/>
        </p:spPr>
        <p:txBody>
          <a:bodyPr wrap="square">
            <a:spAutoFit/>
          </a:bodyPr>
          <a:lstStyle/>
          <a:p>
            <a:pPr>
              <a:lnSpc>
                <a:spcPct val="115000"/>
              </a:lnSpc>
              <a:spcAft>
                <a:spcPts val="800"/>
              </a:spcAft>
            </a:pPr>
            <a:r>
              <a:rPr lang="vi-VN" sz="3200">
                <a:solidFill>
                  <a:srgbClr val="000000"/>
                </a:solidFill>
                <a:latin typeface="TT Commons Pro"/>
              </a:rPr>
              <a:t>Phần thông tin người dùng bao gồm: Thông tin tài khoản, Lịch sử mượn sách và đăng xuất.</a:t>
            </a:r>
            <a:endParaRPr lang="en-US" sz="3200">
              <a:solidFill>
                <a:srgbClr val="000000"/>
              </a:solidFill>
              <a:latin typeface="TT Commons Pro"/>
            </a:endParaRPr>
          </a:p>
        </p:txBody>
      </p:sp>
      <p:pic>
        <p:nvPicPr>
          <p:cNvPr id="8" name="Picture 7" descr="A screenshot of a computer&#10;&#10;AI-generated content may be incorrect.">
            <a:extLst>
              <a:ext uri="{FF2B5EF4-FFF2-40B4-BE49-F238E27FC236}">
                <a16:creationId xmlns:a16="http://schemas.microsoft.com/office/drawing/2014/main" id="{FFABDB5A-7B64-476D-BB55-943ACF4D54BC}"/>
              </a:ext>
            </a:extLst>
          </p:cNvPr>
          <p:cNvPicPr>
            <a:picLocks noChangeAspect="1"/>
          </p:cNvPicPr>
          <p:nvPr/>
        </p:nvPicPr>
        <p:blipFill>
          <a:blip r:embed="rId4"/>
          <a:stretch>
            <a:fillRect/>
          </a:stretch>
        </p:blipFill>
        <p:spPr>
          <a:xfrm>
            <a:off x="945572" y="4288323"/>
            <a:ext cx="16230600" cy="5290195"/>
          </a:xfrm>
          <a:prstGeom prst="rect">
            <a:avLst/>
          </a:prstGeom>
        </p:spPr>
      </p:pic>
    </p:spTree>
    <p:extLst>
      <p:ext uri="{BB962C8B-B14F-4D97-AF65-F5344CB8AC3E}">
        <p14:creationId xmlns:p14="http://schemas.microsoft.com/office/powerpoint/2010/main" val="3620086005"/>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2" name="TextBox 11">
            <a:extLst>
              <a:ext uri="{FF2B5EF4-FFF2-40B4-BE49-F238E27FC236}">
                <a16:creationId xmlns:a16="http://schemas.microsoft.com/office/drawing/2014/main" id="{A15BC97E-C535-476D-B9BD-2BAB88017836}"/>
              </a:ext>
            </a:extLst>
          </p:cNvPr>
          <p:cNvSpPr txBox="1"/>
          <p:nvPr/>
        </p:nvSpPr>
        <p:spPr>
          <a:xfrm>
            <a:off x="838200" y="708482"/>
            <a:ext cx="16992600" cy="1000274"/>
          </a:xfrm>
          <a:prstGeom prst="rect">
            <a:avLst/>
          </a:prstGeom>
        </p:spPr>
        <p:txBody>
          <a:bodyPr wrap="square" lIns="0" tIns="0" rIns="0" bIns="0" rtlCol="0" anchor="t">
            <a:spAutoFit/>
          </a:bodyPr>
          <a:lstStyle>
            <a:defPPr>
              <a:defRPr lang="en-US"/>
            </a:defPPr>
            <a:lvl1pPr>
              <a:lnSpc>
                <a:spcPts val="3900"/>
              </a:lnSpc>
              <a:defRPr sz="4000">
                <a:solidFill>
                  <a:srgbClr val="000000"/>
                </a:solidFill>
                <a:latin typeface="TT Commons Pro"/>
                <a:ea typeface="TT Commons Pro"/>
                <a:cs typeface="TT Commons Pro"/>
              </a:defRPr>
            </a:lvl1pPr>
          </a:lstStyle>
          <a:p>
            <a:r>
              <a:rPr lang="vi-VN"/>
              <a:t>Phần thông tin tài khoản: Hiển thị các thông tin của người dùng và người dùng có thể cập nhật lại thông tin.</a:t>
            </a:r>
          </a:p>
        </p:txBody>
      </p:sp>
      <p:pic>
        <p:nvPicPr>
          <p:cNvPr id="6" name="Picture 5" descr="A screenshot of a chat&#10;&#10;AI-generated content may be incorrect.">
            <a:extLst>
              <a:ext uri="{FF2B5EF4-FFF2-40B4-BE49-F238E27FC236}">
                <a16:creationId xmlns:a16="http://schemas.microsoft.com/office/drawing/2014/main" id="{0BDD0323-9D4A-4779-89E1-70A4A126DE57}"/>
              </a:ext>
            </a:extLst>
          </p:cNvPr>
          <p:cNvPicPr>
            <a:picLocks noChangeAspect="1"/>
          </p:cNvPicPr>
          <p:nvPr/>
        </p:nvPicPr>
        <p:blipFill>
          <a:blip r:embed="rId3"/>
          <a:stretch>
            <a:fillRect/>
          </a:stretch>
        </p:blipFill>
        <p:spPr>
          <a:xfrm>
            <a:off x="3314700" y="1990945"/>
            <a:ext cx="11658600" cy="6305110"/>
          </a:xfrm>
          <a:prstGeom prst="rect">
            <a:avLst/>
          </a:prstGeom>
        </p:spPr>
      </p:pic>
      <p:sp>
        <p:nvSpPr>
          <p:cNvPr id="7" name="TextBox 6">
            <a:extLst>
              <a:ext uri="{FF2B5EF4-FFF2-40B4-BE49-F238E27FC236}">
                <a16:creationId xmlns:a16="http://schemas.microsoft.com/office/drawing/2014/main" id="{7C93CBFD-A67D-474E-9C9B-8F2ED62ED44F}"/>
              </a:ext>
            </a:extLst>
          </p:cNvPr>
          <p:cNvSpPr txBox="1"/>
          <p:nvPr/>
        </p:nvSpPr>
        <p:spPr>
          <a:xfrm>
            <a:off x="1524000" y="8578244"/>
            <a:ext cx="16590818" cy="1195199"/>
          </a:xfrm>
          <a:prstGeom prst="rect">
            <a:avLst/>
          </a:prstGeom>
          <a:noFill/>
        </p:spPr>
        <p:txBody>
          <a:bodyPr wrap="square">
            <a:spAutoFit/>
          </a:bodyPr>
          <a:lstStyle/>
          <a:p>
            <a:pPr>
              <a:lnSpc>
                <a:spcPts val="3900"/>
              </a:lnSpc>
              <a:spcAft>
                <a:spcPts val="800"/>
              </a:spcAft>
            </a:pPr>
            <a:r>
              <a:rPr lang="vi-VN" sz="3200">
                <a:solidFill>
                  <a:srgbClr val="000000"/>
                </a:solidFill>
                <a:latin typeface="TT Commons Pro"/>
              </a:rPr>
              <a:t>Lịch sử mượn sách: Hiển thị thông tin của các lần mượn sách trước đó.</a:t>
            </a:r>
            <a:endParaRPr lang="en-US" sz="3200">
              <a:solidFill>
                <a:srgbClr val="000000"/>
              </a:solidFill>
              <a:latin typeface="TT Commons Pro"/>
            </a:endParaRPr>
          </a:p>
          <a:p>
            <a:pPr>
              <a:lnSpc>
                <a:spcPts val="3900"/>
              </a:lnSpc>
            </a:pPr>
            <a:r>
              <a:rPr lang="vi-VN" sz="3200">
                <a:solidFill>
                  <a:srgbClr val="000000"/>
                </a:solidFill>
                <a:latin typeface="TT Commons Pro"/>
              </a:rPr>
              <a:t>Giỏ hàng: Hiển thị các sách đang để trong giỏ hàng.</a:t>
            </a:r>
            <a:endParaRPr lang="en-US" sz="3200">
              <a:solidFill>
                <a:srgbClr val="000000"/>
              </a:solidFill>
              <a:latin typeface="TT Commons Pro"/>
            </a:endParaRPr>
          </a:p>
        </p:txBody>
      </p:sp>
    </p:spTree>
    <p:extLst>
      <p:ext uri="{BB962C8B-B14F-4D97-AF65-F5344CB8AC3E}">
        <p14:creationId xmlns:p14="http://schemas.microsoft.com/office/powerpoint/2010/main" val="1148239736"/>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Freeform 2"/>
          <p:cNvSpPr/>
          <p:nvPr/>
        </p:nvSpPr>
        <p:spPr>
          <a:xfrm>
            <a:off x="7850276" y="-6818635"/>
            <a:ext cx="15350424" cy="15350424"/>
          </a:xfrm>
          <a:custGeom>
            <a:avLst/>
            <a:gdLst/>
            <a:ahLst/>
            <a:cxnLst/>
            <a:rect l="l" t="t" r="r" b="b"/>
            <a:pathLst>
              <a:path w="15350424" h="15350424">
                <a:moveTo>
                  <a:pt x="0" y="0"/>
                </a:moveTo>
                <a:lnTo>
                  <a:pt x="15350424" y="0"/>
                </a:lnTo>
                <a:lnTo>
                  <a:pt x="15350424" y="15350424"/>
                </a:lnTo>
                <a:lnTo>
                  <a:pt x="0" y="15350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6557517" y="-4415188"/>
            <a:ext cx="18963665" cy="18299937"/>
          </a:xfrm>
          <a:custGeom>
            <a:avLst/>
            <a:gdLst/>
            <a:ahLst/>
            <a:cxnLst/>
            <a:rect l="l" t="t" r="r" b="b"/>
            <a:pathLst>
              <a:path w="18963665" h="18299937">
                <a:moveTo>
                  <a:pt x="0" y="0"/>
                </a:moveTo>
                <a:lnTo>
                  <a:pt x="18963665" y="0"/>
                </a:lnTo>
                <a:lnTo>
                  <a:pt x="18963665" y="18299937"/>
                </a:lnTo>
                <a:lnTo>
                  <a:pt x="0" y="18299937"/>
                </a:lnTo>
                <a:lnTo>
                  <a:pt x="0" y="0"/>
                </a:lnTo>
                <a:close/>
              </a:path>
            </a:pathLst>
          </a:custGeom>
          <a:blipFill>
            <a:blip r:embed="rId4">
              <a:alphaModFix amt="80000"/>
            </a:blip>
            <a:stretch>
              <a:fillRect/>
            </a:stretch>
          </a:blipFill>
        </p:spPr>
        <p:txBody>
          <a:bodyPr/>
          <a:lstStyle/>
          <a:p>
            <a:endParaRPr lang="en-US"/>
          </a:p>
        </p:txBody>
      </p:sp>
      <p:sp>
        <p:nvSpPr>
          <p:cNvPr id="5" name="TextBox 5"/>
          <p:cNvSpPr txBox="1"/>
          <p:nvPr/>
        </p:nvSpPr>
        <p:spPr>
          <a:xfrm>
            <a:off x="-34636" y="-432302"/>
            <a:ext cx="12792557" cy="2577757"/>
          </a:xfrm>
          <a:prstGeom prst="rect">
            <a:avLst/>
          </a:prstGeom>
        </p:spPr>
        <p:txBody>
          <a:bodyPr wrap="square" lIns="0" tIns="0" rIns="0" bIns="0" rtlCol="0" anchor="t">
            <a:spAutoFit/>
          </a:bodyPr>
          <a:lstStyle/>
          <a:p>
            <a:pPr>
              <a:lnSpc>
                <a:spcPts val="21839"/>
              </a:lnSpc>
            </a:pPr>
            <a:r>
              <a:rPr lang="sv-SE" sz="14559">
                <a:solidFill>
                  <a:srgbClr val="000000"/>
                </a:solidFill>
                <a:latin typeface="Noto Serif Display Light"/>
                <a:ea typeface="Noto Serif Display Light"/>
                <a:cs typeface="Noto Serif Display Light"/>
                <a:sym typeface="Noto Serif Display Light"/>
              </a:rPr>
              <a:t>	</a:t>
            </a:r>
            <a:r>
              <a:rPr lang="sv-SE" sz="4800">
                <a:solidFill>
                  <a:srgbClr val="000000"/>
                </a:solidFill>
                <a:latin typeface="Noto Serif Display Light"/>
                <a:ea typeface="Noto Serif Display Light"/>
                <a:cs typeface="Noto Serif Display Light"/>
                <a:sym typeface="Noto Serif Display Light"/>
              </a:rPr>
              <a:t>Trang thông tin chi tiết sách: </a:t>
            </a:r>
            <a:endParaRPr lang="en-US" sz="14559">
              <a:solidFill>
                <a:srgbClr val="000000"/>
              </a:solidFill>
              <a:latin typeface="Noto Serif Display Light"/>
              <a:ea typeface="Noto Serif Display Light"/>
              <a:cs typeface="Noto Serif Display Light"/>
              <a:sym typeface="Noto Serif Display Light"/>
            </a:endParaRPr>
          </a:p>
        </p:txBody>
      </p:sp>
      <p:pic>
        <p:nvPicPr>
          <p:cNvPr id="9" name="Picture 8" descr="A book and text on a screen&#10;&#10;AI-generated content may be incorrect.">
            <a:extLst>
              <a:ext uri="{FF2B5EF4-FFF2-40B4-BE49-F238E27FC236}">
                <a16:creationId xmlns:a16="http://schemas.microsoft.com/office/drawing/2014/main" id="{1F5875C4-B1F4-4C1D-881F-D3DEF52B3E48}"/>
              </a:ext>
            </a:extLst>
          </p:cNvPr>
          <p:cNvPicPr>
            <a:picLocks noChangeAspect="1"/>
          </p:cNvPicPr>
          <p:nvPr/>
        </p:nvPicPr>
        <p:blipFill>
          <a:blip r:embed="rId5"/>
          <a:stretch>
            <a:fillRect/>
          </a:stretch>
        </p:blipFill>
        <p:spPr>
          <a:xfrm>
            <a:off x="1582916" y="2145455"/>
            <a:ext cx="15912521" cy="7493845"/>
          </a:xfrm>
          <a:prstGeom prst="rect">
            <a:avLst/>
          </a:prstGeom>
        </p:spPr>
      </p:pic>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Freeform 2"/>
          <p:cNvSpPr/>
          <p:nvPr/>
        </p:nvSpPr>
        <p:spPr>
          <a:xfrm rot="6381568">
            <a:off x="10905057" y="-3567568"/>
            <a:ext cx="13067819" cy="14379993"/>
          </a:xfrm>
          <a:custGeom>
            <a:avLst/>
            <a:gdLst/>
            <a:ahLst/>
            <a:cxnLst/>
            <a:rect l="l" t="t" r="r" b="b"/>
            <a:pathLst>
              <a:path w="13067819" h="14379993">
                <a:moveTo>
                  <a:pt x="0" y="0"/>
                </a:moveTo>
                <a:lnTo>
                  <a:pt x="13067819" y="0"/>
                </a:lnTo>
                <a:lnTo>
                  <a:pt x="13067819" y="14379993"/>
                </a:lnTo>
                <a:lnTo>
                  <a:pt x="0" y="14379993"/>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12268200" y="3159303"/>
            <a:ext cx="5334000" cy="3968394"/>
          </a:xfrm>
          <a:prstGeom prst="rect">
            <a:avLst/>
          </a:prstGeom>
        </p:spPr>
        <p:txBody>
          <a:bodyPr wrap="square" lIns="0" tIns="0" rIns="0" bIns="0" rtlCol="0" anchor="t">
            <a:spAutoFit/>
          </a:bodyPr>
          <a:lstStyle/>
          <a:p>
            <a:pPr algn="just">
              <a:lnSpc>
                <a:spcPts val="3900"/>
              </a:lnSpc>
            </a:pPr>
            <a:r>
              <a:rPr lang="vi-VN" sz="3000">
                <a:solidFill>
                  <a:srgbClr val="000000"/>
                </a:solidFill>
                <a:latin typeface="TT Commons Pro"/>
                <a:ea typeface="TT Commons Pro"/>
                <a:cs typeface="TT Commons Pro"/>
                <a:sym typeface="TT Commons Pro"/>
              </a:rPr>
              <a:t>o</a:t>
            </a:r>
            <a:r>
              <a:rPr lang="vi-VN" sz="3200">
                <a:solidFill>
                  <a:srgbClr val="000000"/>
                </a:solidFill>
                <a:latin typeface="TT Commons Pro"/>
                <a:ea typeface="TT Commons Pro"/>
                <a:cs typeface="TT Commons Pro"/>
                <a:sym typeface="TT Commons Pro"/>
              </a:rPr>
              <a:t>	</a:t>
            </a:r>
            <a:r>
              <a:rPr lang="vi-VN" sz="3200" b="1">
                <a:solidFill>
                  <a:srgbClr val="000000"/>
                </a:solidFill>
                <a:latin typeface="TT Commons Pro"/>
                <a:ea typeface="TT Commons Pro"/>
                <a:cs typeface="TT Commons Pro"/>
                <a:sym typeface="TT Commons Pro"/>
              </a:rPr>
              <a:t>Hiển thị các thông tin cơ bản của sách: </a:t>
            </a:r>
            <a:r>
              <a:rPr lang="vi-VN" sz="3200">
                <a:solidFill>
                  <a:srgbClr val="000000"/>
                </a:solidFill>
                <a:latin typeface="TT Commons Pro"/>
                <a:ea typeface="TT Commons Pro"/>
                <a:cs typeface="TT Commons Pro"/>
                <a:sym typeface="TT Commons Pro"/>
              </a:rPr>
              <a:t>tên sách, tác giả, thể loại(chủ đề), ảnh bìa, giới thiệu về nội dung sách, số lượng và các nhận xét đánh giá của sách đó.</a:t>
            </a:r>
          </a:p>
          <a:p>
            <a:pPr algn="just">
              <a:lnSpc>
                <a:spcPts val="3900"/>
              </a:lnSpc>
            </a:pPr>
            <a:r>
              <a:rPr lang="vi-VN" sz="3200">
                <a:solidFill>
                  <a:srgbClr val="000000"/>
                </a:solidFill>
                <a:latin typeface="TT Commons Pro"/>
                <a:ea typeface="TT Commons Pro"/>
                <a:cs typeface="TT Commons Pro"/>
                <a:sym typeface="TT Commons Pro"/>
              </a:rPr>
              <a:t>o	</a:t>
            </a:r>
            <a:r>
              <a:rPr lang="vi-VN" sz="3200" b="1">
                <a:solidFill>
                  <a:srgbClr val="000000"/>
                </a:solidFill>
                <a:latin typeface="TT Commons Pro"/>
                <a:ea typeface="TT Commons Pro"/>
                <a:cs typeface="TT Commons Pro"/>
                <a:sym typeface="TT Commons Pro"/>
              </a:rPr>
              <a:t>Hiển thị 1 số sách cùng chủ đề</a:t>
            </a:r>
          </a:p>
        </p:txBody>
      </p:sp>
      <p:sp>
        <p:nvSpPr>
          <p:cNvPr id="15" name="TextBox 15"/>
          <p:cNvSpPr txBox="1"/>
          <p:nvPr/>
        </p:nvSpPr>
        <p:spPr>
          <a:xfrm>
            <a:off x="914400" y="571500"/>
            <a:ext cx="13537367" cy="992901"/>
          </a:xfrm>
          <a:prstGeom prst="rect">
            <a:avLst/>
          </a:prstGeom>
        </p:spPr>
        <p:txBody>
          <a:bodyPr lIns="0" tIns="0" rIns="0" bIns="0" rtlCol="0" anchor="t">
            <a:spAutoFit/>
          </a:bodyPr>
          <a:lstStyle/>
          <a:p>
            <a:pPr algn="l">
              <a:lnSpc>
                <a:spcPts val="8400"/>
              </a:lnSpc>
            </a:pPr>
            <a:r>
              <a:rPr lang="sv-SE" sz="5600">
                <a:solidFill>
                  <a:srgbClr val="000000"/>
                </a:solidFill>
                <a:latin typeface="Noto Serif Display Light"/>
                <a:ea typeface="Noto Serif Display Light"/>
                <a:cs typeface="Noto Serif Display Light"/>
                <a:sym typeface="Noto Serif Display Light"/>
              </a:rPr>
              <a:t>Trang thông tin chi tiết sách:</a:t>
            </a:r>
            <a:endParaRPr lang="en-US" sz="5600">
              <a:solidFill>
                <a:srgbClr val="000000"/>
              </a:solidFill>
              <a:latin typeface="Noto Serif Display Light"/>
              <a:ea typeface="Noto Serif Display Light"/>
              <a:cs typeface="Noto Serif Display Light"/>
              <a:sym typeface="Noto Serif Display Light"/>
            </a:endParaRPr>
          </a:p>
        </p:txBody>
      </p:sp>
      <p:pic>
        <p:nvPicPr>
          <p:cNvPr id="16" name="Picture 15" descr="A screenshot of a book&#10;&#10;AI-generated content may be incorrect.">
            <a:extLst>
              <a:ext uri="{FF2B5EF4-FFF2-40B4-BE49-F238E27FC236}">
                <a16:creationId xmlns:a16="http://schemas.microsoft.com/office/drawing/2014/main" id="{19F8243A-F580-4D89-92F3-AE29F1A0A13C}"/>
              </a:ext>
            </a:extLst>
          </p:cNvPr>
          <p:cNvPicPr>
            <a:picLocks noChangeAspect="1"/>
          </p:cNvPicPr>
          <p:nvPr/>
        </p:nvPicPr>
        <p:blipFill>
          <a:blip r:embed="rId3"/>
          <a:stretch>
            <a:fillRect/>
          </a:stretch>
        </p:blipFill>
        <p:spPr>
          <a:xfrm>
            <a:off x="640367" y="2158280"/>
            <a:ext cx="10758868" cy="7156486"/>
          </a:xfrm>
          <a:prstGeom prst="rect">
            <a:avLst/>
          </a:prstGeom>
        </p:spPr>
      </p:pic>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1" name="TextBox 11"/>
          <p:cNvSpPr txBox="1"/>
          <p:nvPr/>
        </p:nvSpPr>
        <p:spPr>
          <a:xfrm>
            <a:off x="1447800" y="1594697"/>
            <a:ext cx="6966690" cy="846386"/>
          </a:xfrm>
          <a:prstGeom prst="rect">
            <a:avLst/>
          </a:prstGeom>
        </p:spPr>
        <p:txBody>
          <a:bodyPr lIns="0" tIns="0" rIns="0" bIns="0" rtlCol="0" anchor="t">
            <a:spAutoFit/>
          </a:bodyPr>
          <a:lstStyle/>
          <a:p>
            <a:pPr algn="l">
              <a:lnSpc>
                <a:spcPts val="6630"/>
              </a:lnSpc>
            </a:pPr>
            <a:r>
              <a:rPr lang="en-US" sz="5525">
                <a:solidFill>
                  <a:srgbClr val="000000"/>
                </a:solidFill>
                <a:latin typeface="TT Commons Pro"/>
                <a:ea typeface="TT Commons Pro"/>
                <a:cs typeface="TT Commons Pro"/>
                <a:sym typeface="TT Commons Pro"/>
              </a:rPr>
              <a:t>3.	Giỏ hàng</a:t>
            </a:r>
          </a:p>
        </p:txBody>
      </p:sp>
      <p:sp>
        <p:nvSpPr>
          <p:cNvPr id="13" name="TextBox 12">
            <a:extLst>
              <a:ext uri="{FF2B5EF4-FFF2-40B4-BE49-F238E27FC236}">
                <a16:creationId xmlns:a16="http://schemas.microsoft.com/office/drawing/2014/main" id="{76AC5071-1A2F-4639-9F9E-A5999C1E93E5}"/>
              </a:ext>
            </a:extLst>
          </p:cNvPr>
          <p:cNvSpPr txBox="1"/>
          <p:nvPr/>
        </p:nvSpPr>
        <p:spPr>
          <a:xfrm>
            <a:off x="968546" y="3401973"/>
            <a:ext cx="16100254" cy="4053674"/>
          </a:xfrm>
          <a:prstGeom prst="rect">
            <a:avLst/>
          </a:prstGeom>
          <a:noFill/>
        </p:spPr>
        <p:txBody>
          <a:bodyPr wrap="square">
            <a:spAutoFit/>
          </a:bodyPr>
          <a:lstStyle/>
          <a:p>
            <a:pPr marL="742950" lvl="1" indent="-285750" algn="just">
              <a:lnSpc>
                <a:spcPct val="115000"/>
              </a:lnSpc>
              <a:spcAft>
                <a:spcPts val="800"/>
              </a:spcAft>
              <a:buSzPts val="1000"/>
              <a:buFont typeface="Courier New" panose="02070309020205020404" pitchFamily="49" charset="0"/>
              <a:buChar char="o"/>
              <a:tabLst>
                <a:tab pos="914400" algn="l"/>
              </a:tabLst>
            </a:pPr>
            <a:r>
              <a:rPr lang="vi-VN" sz="4000">
                <a:solidFill>
                  <a:srgbClr val="000000"/>
                </a:solidFill>
                <a:latin typeface="TT Commons Pro"/>
              </a:rPr>
              <a:t>o </a:t>
            </a:r>
            <a:r>
              <a:rPr lang="en-US" sz="4000">
                <a:solidFill>
                  <a:srgbClr val="000000"/>
                </a:solidFill>
                <a:latin typeface="TT Commons Pro"/>
              </a:rPr>
              <a:t>     Hiển thị các</a:t>
            </a:r>
            <a:r>
              <a:rPr lang="vi-VN" sz="4000">
                <a:solidFill>
                  <a:srgbClr val="000000"/>
                </a:solidFill>
                <a:latin typeface="TT Commons Pro"/>
              </a:rPr>
              <a:t> quyển sách có trong giỏ</a:t>
            </a:r>
            <a:r>
              <a:rPr lang="en-US" sz="4000">
                <a:solidFill>
                  <a:srgbClr val="000000"/>
                </a:solidFill>
                <a:latin typeface="TT Commons Pro"/>
              </a:rPr>
              <a:t>.</a:t>
            </a:r>
          </a:p>
          <a:p>
            <a:pPr marL="742950" lvl="1" indent="-285750" algn="just">
              <a:lnSpc>
                <a:spcPct val="115000"/>
              </a:lnSpc>
              <a:spcAft>
                <a:spcPts val="800"/>
              </a:spcAft>
              <a:buSzPts val="1000"/>
              <a:buFont typeface="Courier New" panose="02070309020205020404" pitchFamily="49" charset="0"/>
              <a:buChar char="o"/>
              <a:tabLst>
                <a:tab pos="914400" algn="l"/>
              </a:tabLst>
            </a:pPr>
            <a:r>
              <a:rPr lang="vi-VN" sz="4000">
                <a:solidFill>
                  <a:srgbClr val="000000"/>
                </a:solidFill>
                <a:latin typeface="TT Commons Pro"/>
              </a:rPr>
              <a:t>o	Nút “Cập nhật giỏ hàng” để khi người dùng thay đổi số lượng</a:t>
            </a:r>
          </a:p>
          <a:p>
            <a:pPr marL="742950" lvl="1" indent="-285750" algn="just">
              <a:lnSpc>
                <a:spcPct val="115000"/>
              </a:lnSpc>
              <a:spcAft>
                <a:spcPts val="800"/>
              </a:spcAft>
              <a:buSzPts val="1000"/>
              <a:buFont typeface="Courier New" panose="02070309020205020404" pitchFamily="49" charset="0"/>
              <a:buChar char="o"/>
              <a:tabLst>
                <a:tab pos="914400" algn="l"/>
              </a:tabLst>
            </a:pPr>
            <a:r>
              <a:rPr lang="vi-VN" sz="4000">
                <a:solidFill>
                  <a:srgbClr val="000000"/>
                </a:solidFill>
                <a:latin typeface="TT Commons Pro"/>
              </a:rPr>
              <a:t>o	Nút “Xác nhận mượn sách” để tạo đơn mượn</a:t>
            </a:r>
          </a:p>
          <a:p>
            <a:pPr marL="742950" lvl="1" indent="-285750" algn="just">
              <a:lnSpc>
                <a:spcPct val="115000"/>
              </a:lnSpc>
              <a:spcAft>
                <a:spcPts val="800"/>
              </a:spcAft>
              <a:buSzPts val="1000"/>
              <a:buFont typeface="Courier New" panose="02070309020205020404" pitchFamily="49" charset="0"/>
              <a:buChar char="o"/>
              <a:tabLst>
                <a:tab pos="914400" algn="l"/>
              </a:tabLst>
            </a:pPr>
            <a:r>
              <a:rPr lang="vi-VN" sz="4000">
                <a:solidFill>
                  <a:srgbClr val="000000"/>
                </a:solidFill>
                <a:latin typeface="TT Commons Pro"/>
              </a:rPr>
              <a:t>o	Nút “Xóa” để xóa sách khỏi giỏ hàng</a:t>
            </a:r>
          </a:p>
          <a:p>
            <a:pPr marL="742950" lvl="1" indent="-285750">
              <a:lnSpc>
                <a:spcPct val="115000"/>
              </a:lnSpc>
              <a:spcAft>
                <a:spcPts val="800"/>
              </a:spcAft>
              <a:buSzPts val="1000"/>
              <a:buFont typeface="Courier New" panose="02070309020205020404" pitchFamily="49" charset="0"/>
              <a:buChar char="o"/>
              <a:tabLst>
                <a:tab pos="914400" algn="l"/>
              </a:tabLst>
            </a:pPr>
            <a:endParaRPr lang="en-US" sz="4400">
              <a:solidFill>
                <a:srgbClr val="000000"/>
              </a:solidFill>
              <a:latin typeface="TT Commons Pro"/>
            </a:endParaRPr>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3" name="TextBox 12">
            <a:extLst>
              <a:ext uri="{FF2B5EF4-FFF2-40B4-BE49-F238E27FC236}">
                <a16:creationId xmlns:a16="http://schemas.microsoft.com/office/drawing/2014/main" id="{76AC5071-1A2F-4639-9F9E-A5999C1E93E5}"/>
              </a:ext>
            </a:extLst>
          </p:cNvPr>
          <p:cNvSpPr txBox="1"/>
          <p:nvPr/>
        </p:nvSpPr>
        <p:spPr>
          <a:xfrm>
            <a:off x="1093873" y="870391"/>
            <a:ext cx="16100254" cy="746358"/>
          </a:xfrm>
          <a:prstGeom prst="rect">
            <a:avLst/>
          </a:prstGeom>
          <a:noFill/>
        </p:spPr>
        <p:txBody>
          <a:bodyPr wrap="square">
            <a:spAutoFit/>
          </a:bodyPr>
          <a:lstStyle/>
          <a:p>
            <a:pPr marL="742950" lvl="1" indent="-285750" algn="just">
              <a:lnSpc>
                <a:spcPct val="115000"/>
              </a:lnSpc>
              <a:spcAft>
                <a:spcPts val="800"/>
              </a:spcAft>
              <a:buSzPts val="1000"/>
              <a:buFont typeface="Courier New" panose="02070309020205020404" pitchFamily="49" charset="0"/>
              <a:buChar char="o"/>
              <a:tabLst>
                <a:tab pos="914400" algn="l"/>
              </a:tabLst>
            </a:pPr>
            <a:r>
              <a:rPr lang="vi-VN" sz="4000">
                <a:solidFill>
                  <a:srgbClr val="000000"/>
                </a:solidFill>
                <a:latin typeface="TT Commons Pro"/>
              </a:rPr>
              <a:t>o </a:t>
            </a:r>
            <a:r>
              <a:rPr lang="en-US" sz="4000">
                <a:solidFill>
                  <a:srgbClr val="000000"/>
                </a:solidFill>
                <a:latin typeface="TT Commons Pro"/>
              </a:rPr>
              <a:t>     Hiển thị các</a:t>
            </a:r>
            <a:r>
              <a:rPr lang="vi-VN" sz="4000">
                <a:solidFill>
                  <a:srgbClr val="000000"/>
                </a:solidFill>
                <a:latin typeface="TT Commons Pro"/>
              </a:rPr>
              <a:t> quyển sách có trong giỏ</a:t>
            </a:r>
            <a:r>
              <a:rPr lang="en-US" sz="4000">
                <a:solidFill>
                  <a:srgbClr val="000000"/>
                </a:solidFill>
                <a:latin typeface="TT Commons Pro"/>
              </a:rPr>
              <a:t>.</a:t>
            </a:r>
          </a:p>
        </p:txBody>
      </p:sp>
      <p:pic>
        <p:nvPicPr>
          <p:cNvPr id="14" name="Picture 13" descr="A screenshot of a computer&#10;&#10;AI-generated content may be incorrect.">
            <a:extLst>
              <a:ext uri="{FF2B5EF4-FFF2-40B4-BE49-F238E27FC236}">
                <a16:creationId xmlns:a16="http://schemas.microsoft.com/office/drawing/2014/main" id="{2C886AA4-D673-484C-9CC4-0C25D6DA7CFD}"/>
              </a:ext>
            </a:extLst>
          </p:cNvPr>
          <p:cNvPicPr>
            <a:picLocks noChangeAspect="1"/>
          </p:cNvPicPr>
          <p:nvPr/>
        </p:nvPicPr>
        <p:blipFill>
          <a:blip r:embed="rId3"/>
          <a:stretch>
            <a:fillRect/>
          </a:stretch>
        </p:blipFill>
        <p:spPr>
          <a:xfrm>
            <a:off x="1693487" y="2171700"/>
            <a:ext cx="14901025" cy="6676805"/>
          </a:xfrm>
          <a:prstGeom prst="rect">
            <a:avLst/>
          </a:prstGeom>
        </p:spPr>
      </p:pic>
    </p:spTree>
    <p:extLst>
      <p:ext uri="{BB962C8B-B14F-4D97-AF65-F5344CB8AC3E}">
        <p14:creationId xmlns:p14="http://schemas.microsoft.com/office/powerpoint/2010/main" val="3670090902"/>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3" name="TextBox 12">
            <a:extLst>
              <a:ext uri="{FF2B5EF4-FFF2-40B4-BE49-F238E27FC236}">
                <a16:creationId xmlns:a16="http://schemas.microsoft.com/office/drawing/2014/main" id="{76AC5071-1A2F-4639-9F9E-A5999C1E93E5}"/>
              </a:ext>
            </a:extLst>
          </p:cNvPr>
          <p:cNvSpPr txBox="1"/>
          <p:nvPr/>
        </p:nvSpPr>
        <p:spPr>
          <a:xfrm>
            <a:off x="762000" y="1763162"/>
            <a:ext cx="16100254" cy="746358"/>
          </a:xfrm>
          <a:prstGeom prst="rect">
            <a:avLst/>
          </a:prstGeom>
          <a:noFill/>
        </p:spPr>
        <p:txBody>
          <a:bodyPr wrap="square">
            <a:spAutoFit/>
          </a:bodyPr>
          <a:lstStyle/>
          <a:p>
            <a:pPr marL="742950" lvl="1" indent="-285750" algn="just">
              <a:lnSpc>
                <a:spcPct val="115000"/>
              </a:lnSpc>
              <a:spcAft>
                <a:spcPts val="800"/>
              </a:spcAft>
              <a:buSzPts val="1000"/>
              <a:buFont typeface="Courier New" panose="02070309020205020404" pitchFamily="49" charset="0"/>
              <a:buChar char="o"/>
              <a:tabLst>
                <a:tab pos="914400" algn="l"/>
              </a:tabLst>
            </a:pPr>
            <a:r>
              <a:rPr lang="vi-VN" sz="4000">
                <a:solidFill>
                  <a:srgbClr val="000000"/>
                </a:solidFill>
                <a:latin typeface="TT Commons Pro"/>
              </a:rPr>
              <a:t>o	Nút “Xóa” để xóa sách khỏi giỏ hàng</a:t>
            </a:r>
          </a:p>
        </p:txBody>
      </p:sp>
      <p:pic>
        <p:nvPicPr>
          <p:cNvPr id="6" name="Picture 5" descr="A screenshot of a computer&#10;&#10;AI-generated content may be incorrect.">
            <a:extLst>
              <a:ext uri="{FF2B5EF4-FFF2-40B4-BE49-F238E27FC236}">
                <a16:creationId xmlns:a16="http://schemas.microsoft.com/office/drawing/2014/main" id="{D88C7C88-9A00-4316-B587-F1CFEA413091}"/>
              </a:ext>
            </a:extLst>
          </p:cNvPr>
          <p:cNvPicPr>
            <a:picLocks noChangeAspect="1"/>
          </p:cNvPicPr>
          <p:nvPr/>
        </p:nvPicPr>
        <p:blipFill>
          <a:blip r:embed="rId3"/>
          <a:stretch>
            <a:fillRect/>
          </a:stretch>
        </p:blipFill>
        <p:spPr>
          <a:xfrm>
            <a:off x="304800" y="3543300"/>
            <a:ext cx="17678400" cy="4272280"/>
          </a:xfrm>
          <a:prstGeom prst="rect">
            <a:avLst/>
          </a:prstGeom>
        </p:spPr>
      </p:pic>
    </p:spTree>
    <p:extLst>
      <p:ext uri="{BB962C8B-B14F-4D97-AF65-F5344CB8AC3E}">
        <p14:creationId xmlns:p14="http://schemas.microsoft.com/office/powerpoint/2010/main" val="3101229897"/>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11430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l="-10053" r="-48541" b="-181946"/>
            </a:stretch>
          </a:blipFill>
        </p:spPr>
        <p:txBody>
          <a:bodyPr/>
          <a:lstStyle/>
          <a:p>
            <a:endParaRPr lang="en-US"/>
          </a:p>
        </p:txBody>
      </p:sp>
      <p:grpSp>
        <p:nvGrpSpPr>
          <p:cNvPr id="6" name="Group 6"/>
          <p:cNvGrpSpPr/>
          <p:nvPr/>
        </p:nvGrpSpPr>
        <p:grpSpPr>
          <a:xfrm>
            <a:off x="5193457" y="6515100"/>
            <a:ext cx="10577445" cy="2292712"/>
            <a:chOff x="-6717353" y="3107526"/>
            <a:chExt cx="9312726" cy="3313311"/>
          </a:xfrm>
        </p:grpSpPr>
        <p:sp>
          <p:nvSpPr>
            <p:cNvPr id="7" name="TextBox 7"/>
            <p:cNvSpPr txBox="1"/>
            <p:nvPr/>
          </p:nvSpPr>
          <p:spPr>
            <a:xfrm>
              <a:off x="-6693547" y="4752900"/>
              <a:ext cx="9288920" cy="1667937"/>
            </a:xfrm>
            <a:prstGeom prst="rect">
              <a:avLst/>
            </a:prstGeom>
          </p:spPr>
          <p:txBody>
            <a:bodyPr lIns="0" tIns="0" rIns="0" bIns="0" rtlCol="0" anchor="t">
              <a:spAutoFit/>
            </a:bodyPr>
            <a:lstStyle/>
            <a:p>
              <a:pPr algn="l">
                <a:lnSpc>
                  <a:spcPts val="4452"/>
                </a:lnSpc>
              </a:pPr>
              <a:r>
                <a:rPr lang="vi-VN" sz="4000">
                  <a:solidFill>
                    <a:srgbClr val="000000"/>
                  </a:solidFill>
                  <a:latin typeface="TT Commons Pro"/>
                  <a:ea typeface="TT Commons Pro"/>
                  <a:cs typeface="TT Commons Pro"/>
                  <a:sym typeface="TT Commons Pro"/>
                </a:rPr>
                <a:t>o	Cho phép người dùng xét sách </a:t>
              </a:r>
            </a:p>
            <a:p>
              <a:pPr algn="l">
                <a:lnSpc>
                  <a:spcPts val="4452"/>
                </a:lnSpc>
              </a:pPr>
              <a:r>
                <a:rPr lang="vi-VN" sz="4000">
                  <a:solidFill>
                    <a:srgbClr val="000000"/>
                  </a:solidFill>
                  <a:latin typeface="TT Commons Pro"/>
                  <a:ea typeface="TT Commons Pro"/>
                  <a:cs typeface="TT Commons Pro"/>
                  <a:sym typeface="TT Commons Pro"/>
                </a:rPr>
                <a:t>o	Hiển thị danh sách nhận xét</a:t>
              </a:r>
            </a:p>
          </p:txBody>
        </p:sp>
        <p:sp>
          <p:nvSpPr>
            <p:cNvPr id="8" name="TextBox 8"/>
            <p:cNvSpPr txBox="1"/>
            <p:nvPr/>
          </p:nvSpPr>
          <p:spPr>
            <a:xfrm>
              <a:off x="-6717353" y="3107526"/>
              <a:ext cx="9288920" cy="957527"/>
            </a:xfrm>
            <a:prstGeom prst="rect">
              <a:avLst/>
            </a:prstGeom>
          </p:spPr>
          <p:txBody>
            <a:bodyPr lIns="0" tIns="0" rIns="0" bIns="0" rtlCol="0" anchor="t">
              <a:spAutoFit/>
            </a:bodyPr>
            <a:lstStyle/>
            <a:p>
              <a:pPr algn="l">
                <a:lnSpc>
                  <a:spcPts val="5550"/>
                </a:lnSpc>
              </a:pPr>
              <a:r>
                <a:rPr lang="en-US" sz="5400" b="1">
                  <a:solidFill>
                    <a:srgbClr val="000000"/>
                  </a:solidFill>
                  <a:latin typeface="TT Commons Pro"/>
                  <a:ea typeface="TT Commons Pro"/>
                  <a:cs typeface="TT Commons Pro"/>
                  <a:sym typeface="TT Commons Pro"/>
                </a:rPr>
                <a:t>4.	Đánh giá nhận xét:</a:t>
              </a:r>
            </a:p>
          </p:txBody>
        </p:sp>
      </p:grpSp>
      <p:grpSp>
        <p:nvGrpSpPr>
          <p:cNvPr id="5" name="Group 4">
            <a:extLst>
              <a:ext uri="{FF2B5EF4-FFF2-40B4-BE49-F238E27FC236}">
                <a16:creationId xmlns:a16="http://schemas.microsoft.com/office/drawing/2014/main" id="{86C4FFCF-4458-8EF7-4F41-6B488EB97BBA}"/>
              </a:ext>
            </a:extLst>
          </p:cNvPr>
          <p:cNvGrpSpPr/>
          <p:nvPr/>
        </p:nvGrpSpPr>
        <p:grpSpPr>
          <a:xfrm>
            <a:off x="2747119" y="467519"/>
            <a:ext cx="12988806" cy="5356717"/>
            <a:chOff x="3409950" y="548783"/>
            <a:chExt cx="12363450" cy="4061318"/>
          </a:xfrm>
        </p:grpSpPr>
        <p:grpSp>
          <p:nvGrpSpPr>
            <p:cNvPr id="9" name="Group 9"/>
            <p:cNvGrpSpPr/>
            <p:nvPr/>
          </p:nvGrpSpPr>
          <p:grpSpPr>
            <a:xfrm>
              <a:off x="3409950" y="548783"/>
              <a:ext cx="12363450" cy="4061318"/>
              <a:chOff x="0" y="0"/>
              <a:chExt cx="4052466" cy="4546106"/>
            </a:xfrm>
          </p:grpSpPr>
          <p:sp>
            <p:nvSpPr>
              <p:cNvPr id="10" name="Freeform 10"/>
              <p:cNvSpPr/>
              <p:nvPr/>
            </p:nvSpPr>
            <p:spPr>
              <a:xfrm>
                <a:off x="0" y="0"/>
                <a:ext cx="4052466" cy="4546106"/>
              </a:xfrm>
              <a:custGeom>
                <a:avLst/>
                <a:gdLst/>
                <a:ahLst/>
                <a:cxnLst/>
                <a:rect l="l" t="t" r="r" b="b"/>
                <a:pathLst>
                  <a:path w="4052466" h="4546106">
                    <a:moveTo>
                      <a:pt x="3928006" y="4546106"/>
                    </a:moveTo>
                    <a:lnTo>
                      <a:pt x="124460" y="4546106"/>
                    </a:lnTo>
                    <a:cubicBezTo>
                      <a:pt x="55880" y="4546106"/>
                      <a:pt x="0" y="4490226"/>
                      <a:pt x="0" y="4421646"/>
                    </a:cubicBezTo>
                    <a:lnTo>
                      <a:pt x="0" y="124460"/>
                    </a:lnTo>
                    <a:cubicBezTo>
                      <a:pt x="0" y="55880"/>
                      <a:pt x="55880" y="0"/>
                      <a:pt x="124460" y="0"/>
                    </a:cubicBezTo>
                    <a:lnTo>
                      <a:pt x="3928006" y="0"/>
                    </a:lnTo>
                    <a:cubicBezTo>
                      <a:pt x="3996586" y="0"/>
                      <a:pt x="4052466" y="55880"/>
                      <a:pt x="4052466" y="124460"/>
                    </a:cubicBezTo>
                    <a:lnTo>
                      <a:pt x="4052466" y="4421646"/>
                    </a:lnTo>
                    <a:cubicBezTo>
                      <a:pt x="4052466" y="4490226"/>
                      <a:pt x="3996586" y="4546106"/>
                      <a:pt x="3928006" y="4546106"/>
                    </a:cubicBezTo>
                    <a:close/>
                  </a:path>
                </a:pathLst>
              </a:custGeom>
              <a:solidFill>
                <a:srgbClr val="FFFFFF">
                  <a:alpha val="40000"/>
                </a:srgbClr>
              </a:solidFill>
            </p:spPr>
            <p:txBody>
              <a:bodyPr/>
              <a:lstStyle/>
              <a:p>
                <a:pPr algn="ctr"/>
                <a:endParaRPr lang="en-US"/>
              </a:p>
            </p:txBody>
          </p:sp>
        </p:grpSp>
        <p:pic>
          <p:nvPicPr>
            <p:cNvPr id="4" name="Picture 3" descr="A white background with a black and white text&#10;&#10;AI-generated content may be incorrect.">
              <a:extLst>
                <a:ext uri="{FF2B5EF4-FFF2-40B4-BE49-F238E27FC236}">
                  <a16:creationId xmlns:a16="http://schemas.microsoft.com/office/drawing/2014/main" id="{605CC0B7-E737-676A-8CA2-706720360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181367"/>
              <a:ext cx="11354402" cy="2948787"/>
            </a:xfrm>
            <a:prstGeom prst="rect">
              <a:avLst/>
            </a:prstGeom>
          </p:spPr>
        </p:pic>
      </p:gr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E2F4"/>
        </a:solidFill>
        <a:effectLst/>
      </p:bgPr>
    </p:bg>
    <p:spTree>
      <p:nvGrpSpPr>
        <p:cNvPr id="1" name=""/>
        <p:cNvGrpSpPr/>
        <p:nvPr/>
      </p:nvGrpSpPr>
      <p:grpSpPr>
        <a:xfrm>
          <a:off x="0" y="0"/>
          <a:ext cx="0" cy="0"/>
          <a:chOff x="0" y="0"/>
          <a:chExt cx="0" cy="0"/>
        </a:xfrm>
      </p:grpSpPr>
      <p:sp>
        <p:nvSpPr>
          <p:cNvPr id="2" name="Freeform 2"/>
          <p:cNvSpPr/>
          <p:nvPr/>
        </p:nvSpPr>
        <p:spPr>
          <a:xfrm>
            <a:off x="-3977981" y="1638300"/>
            <a:ext cx="15350424" cy="15350424"/>
          </a:xfrm>
          <a:custGeom>
            <a:avLst/>
            <a:gdLst/>
            <a:ahLst/>
            <a:cxnLst/>
            <a:rect l="l" t="t" r="r" b="b"/>
            <a:pathLst>
              <a:path w="15350424" h="15350424">
                <a:moveTo>
                  <a:pt x="0" y="0"/>
                </a:moveTo>
                <a:lnTo>
                  <a:pt x="15350424" y="0"/>
                </a:lnTo>
                <a:lnTo>
                  <a:pt x="15350424" y="15350424"/>
                </a:lnTo>
                <a:lnTo>
                  <a:pt x="0" y="15350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019297" y="2580019"/>
            <a:ext cx="1064217" cy="1064217"/>
          </a:xfrm>
          <a:custGeom>
            <a:avLst/>
            <a:gdLst/>
            <a:ahLst/>
            <a:cxnLst/>
            <a:rect l="l" t="t" r="r" b="b"/>
            <a:pathLst>
              <a:path w="1064217" h="1064217">
                <a:moveTo>
                  <a:pt x="0" y="0"/>
                </a:moveTo>
                <a:lnTo>
                  <a:pt x="1064217" y="0"/>
                </a:lnTo>
                <a:lnTo>
                  <a:pt x="1064217" y="1064217"/>
                </a:lnTo>
                <a:lnTo>
                  <a:pt x="0" y="1064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19297" y="4365875"/>
            <a:ext cx="1064217" cy="1064217"/>
          </a:xfrm>
          <a:custGeom>
            <a:avLst/>
            <a:gdLst/>
            <a:ahLst/>
            <a:cxnLst/>
            <a:rect l="l" t="t" r="r" b="b"/>
            <a:pathLst>
              <a:path w="1064217" h="1064217">
                <a:moveTo>
                  <a:pt x="0" y="0"/>
                </a:moveTo>
                <a:lnTo>
                  <a:pt x="1064217" y="0"/>
                </a:lnTo>
                <a:lnTo>
                  <a:pt x="1064217" y="1064217"/>
                </a:lnTo>
                <a:lnTo>
                  <a:pt x="0" y="1064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0019296" y="5933406"/>
            <a:ext cx="1064217" cy="1064217"/>
          </a:xfrm>
          <a:custGeom>
            <a:avLst/>
            <a:gdLst/>
            <a:ahLst/>
            <a:cxnLst/>
            <a:rect l="l" t="t" r="r" b="b"/>
            <a:pathLst>
              <a:path w="1064217" h="1064217">
                <a:moveTo>
                  <a:pt x="0" y="0"/>
                </a:moveTo>
                <a:lnTo>
                  <a:pt x="1064217" y="0"/>
                </a:lnTo>
                <a:lnTo>
                  <a:pt x="1064217" y="1064218"/>
                </a:lnTo>
                <a:lnTo>
                  <a:pt x="0" y="1064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2695147" y="4153460"/>
            <a:ext cx="7324149" cy="1276632"/>
          </a:xfrm>
          <a:prstGeom prst="rect">
            <a:avLst/>
          </a:prstGeom>
        </p:spPr>
        <p:txBody>
          <a:bodyPr lIns="0" tIns="0" rIns="0" bIns="0" rtlCol="0" anchor="t">
            <a:spAutoFit/>
          </a:bodyPr>
          <a:lstStyle/>
          <a:p>
            <a:pPr algn="l">
              <a:lnSpc>
                <a:spcPts val="10800"/>
              </a:lnSpc>
            </a:pPr>
            <a:r>
              <a:rPr lang="en-US" sz="7200">
                <a:solidFill>
                  <a:srgbClr val="000000"/>
                </a:solidFill>
                <a:latin typeface="Noto Serif Display Light"/>
                <a:ea typeface="Noto Serif Display Light"/>
                <a:cs typeface="Noto Serif Display Light"/>
                <a:sym typeface="Noto Serif Display Light"/>
              </a:rPr>
              <a:t>Thành viên</a:t>
            </a:r>
          </a:p>
        </p:txBody>
      </p:sp>
      <p:sp>
        <p:nvSpPr>
          <p:cNvPr id="9" name="TextBox 9"/>
          <p:cNvSpPr txBox="1"/>
          <p:nvPr/>
        </p:nvSpPr>
        <p:spPr>
          <a:xfrm>
            <a:off x="11405100" y="2878409"/>
            <a:ext cx="5854200" cy="467436"/>
          </a:xfrm>
          <a:prstGeom prst="rect">
            <a:avLst/>
          </a:prstGeom>
        </p:spPr>
        <p:txBody>
          <a:bodyPr lIns="0" tIns="0" rIns="0" bIns="0" rtlCol="0" anchor="t">
            <a:spAutoFit/>
          </a:bodyPr>
          <a:lstStyle/>
          <a:p>
            <a:pPr algn="l">
              <a:lnSpc>
                <a:spcPts val="3900"/>
              </a:lnSpc>
            </a:pPr>
            <a:r>
              <a:rPr lang="en-US" sz="3000">
                <a:solidFill>
                  <a:srgbClr val="000000"/>
                </a:solidFill>
                <a:latin typeface="TT Commons Pro"/>
                <a:ea typeface="TT Commons Pro"/>
                <a:cs typeface="TT Commons Pro"/>
                <a:sym typeface="TT Commons Pro"/>
              </a:rPr>
              <a:t>Bùi Ngọc Bích - 2221050590</a:t>
            </a:r>
          </a:p>
        </p:txBody>
      </p:sp>
      <p:sp>
        <p:nvSpPr>
          <p:cNvPr id="10" name="TextBox 10"/>
          <p:cNvSpPr txBox="1"/>
          <p:nvPr/>
        </p:nvSpPr>
        <p:spPr>
          <a:xfrm>
            <a:off x="11405100" y="4631284"/>
            <a:ext cx="5854200" cy="467436"/>
          </a:xfrm>
          <a:prstGeom prst="rect">
            <a:avLst/>
          </a:prstGeom>
        </p:spPr>
        <p:txBody>
          <a:bodyPr lIns="0" tIns="0" rIns="0" bIns="0" rtlCol="0" anchor="t">
            <a:spAutoFit/>
          </a:bodyPr>
          <a:lstStyle/>
          <a:p>
            <a:pPr algn="l">
              <a:lnSpc>
                <a:spcPts val="3900"/>
              </a:lnSpc>
            </a:pPr>
            <a:r>
              <a:rPr lang="en-US" sz="3000">
                <a:solidFill>
                  <a:srgbClr val="000000"/>
                </a:solidFill>
                <a:latin typeface="TT Commons Pro"/>
                <a:ea typeface="TT Commons Pro"/>
                <a:cs typeface="TT Commons Pro"/>
                <a:sym typeface="TT Commons Pro"/>
              </a:rPr>
              <a:t>Nguyễn Thị Thúy - 2221050037</a:t>
            </a:r>
          </a:p>
        </p:txBody>
      </p:sp>
      <p:sp>
        <p:nvSpPr>
          <p:cNvPr id="11" name="TextBox 11"/>
          <p:cNvSpPr txBox="1"/>
          <p:nvPr/>
        </p:nvSpPr>
        <p:spPr>
          <a:xfrm>
            <a:off x="11405100" y="6231797"/>
            <a:ext cx="5854200" cy="467436"/>
          </a:xfrm>
          <a:prstGeom prst="rect">
            <a:avLst/>
          </a:prstGeom>
        </p:spPr>
        <p:txBody>
          <a:bodyPr lIns="0" tIns="0" rIns="0" bIns="0" rtlCol="0" anchor="t">
            <a:spAutoFit/>
          </a:bodyPr>
          <a:lstStyle/>
          <a:p>
            <a:pPr algn="l">
              <a:lnSpc>
                <a:spcPts val="3900"/>
              </a:lnSpc>
            </a:pPr>
            <a:r>
              <a:rPr lang="en-US" sz="3000">
                <a:solidFill>
                  <a:srgbClr val="000000"/>
                </a:solidFill>
                <a:latin typeface="TT Commons Pro"/>
                <a:ea typeface="TT Commons Pro"/>
                <a:cs typeface="TT Commons Pro"/>
                <a:sym typeface="TT Commons Pro"/>
              </a:rPr>
              <a:t>Nguyễn Thị Thúy - 2221050039</a:t>
            </a:r>
          </a:p>
        </p:txBody>
      </p:sp>
      <p:sp>
        <p:nvSpPr>
          <p:cNvPr id="12" name="Freeform 5">
            <a:extLst>
              <a:ext uri="{FF2B5EF4-FFF2-40B4-BE49-F238E27FC236}">
                <a16:creationId xmlns:a16="http://schemas.microsoft.com/office/drawing/2014/main" id="{6708D4DE-F2D2-48DF-8EA3-4FDAEE599EE9}"/>
              </a:ext>
            </a:extLst>
          </p:cNvPr>
          <p:cNvSpPr/>
          <p:nvPr/>
        </p:nvSpPr>
        <p:spPr>
          <a:xfrm>
            <a:off x="10019296" y="7466406"/>
            <a:ext cx="1064217" cy="1064217"/>
          </a:xfrm>
          <a:custGeom>
            <a:avLst/>
            <a:gdLst/>
            <a:ahLst/>
            <a:cxnLst/>
            <a:rect l="l" t="t" r="r" b="b"/>
            <a:pathLst>
              <a:path w="1064217" h="1064217">
                <a:moveTo>
                  <a:pt x="0" y="0"/>
                </a:moveTo>
                <a:lnTo>
                  <a:pt x="1064217" y="0"/>
                </a:lnTo>
                <a:lnTo>
                  <a:pt x="1064217" y="1064218"/>
                </a:lnTo>
                <a:lnTo>
                  <a:pt x="0" y="1064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1">
            <a:extLst>
              <a:ext uri="{FF2B5EF4-FFF2-40B4-BE49-F238E27FC236}">
                <a16:creationId xmlns:a16="http://schemas.microsoft.com/office/drawing/2014/main" id="{D2BEB99A-DDDC-4043-B52F-8922E73BA0EE}"/>
              </a:ext>
            </a:extLst>
          </p:cNvPr>
          <p:cNvSpPr txBox="1"/>
          <p:nvPr/>
        </p:nvSpPr>
        <p:spPr>
          <a:xfrm>
            <a:off x="11405100" y="7764796"/>
            <a:ext cx="5854200" cy="467436"/>
          </a:xfrm>
          <a:prstGeom prst="rect">
            <a:avLst/>
          </a:prstGeom>
        </p:spPr>
        <p:txBody>
          <a:bodyPr lIns="0" tIns="0" rIns="0" bIns="0" rtlCol="0" anchor="t">
            <a:spAutoFit/>
          </a:bodyPr>
          <a:lstStyle/>
          <a:p>
            <a:pPr algn="l">
              <a:lnSpc>
                <a:spcPts val="3900"/>
              </a:lnSpc>
            </a:pPr>
            <a:r>
              <a:rPr lang="en-US" sz="3000">
                <a:solidFill>
                  <a:srgbClr val="000000"/>
                </a:solidFill>
                <a:latin typeface="TT Commons Pro"/>
                <a:ea typeface="TT Commons Pro"/>
                <a:cs typeface="TT Commons Pro"/>
                <a:sym typeface="TT Commons Pro"/>
              </a:rPr>
              <a:t>Bùi Duy Tiến – 2221050603</a:t>
            </a: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1E2F4"/>
        </a:solidFill>
        <a:effectLst/>
      </p:bgPr>
    </p:bg>
    <p:spTree>
      <p:nvGrpSpPr>
        <p:cNvPr id="1" name=""/>
        <p:cNvGrpSpPr/>
        <p:nvPr/>
      </p:nvGrpSpPr>
      <p:grpSpPr>
        <a:xfrm>
          <a:off x="0" y="0"/>
          <a:ext cx="0" cy="0"/>
          <a:chOff x="0" y="0"/>
          <a:chExt cx="0" cy="0"/>
        </a:xfrm>
      </p:grpSpPr>
      <p:sp>
        <p:nvSpPr>
          <p:cNvPr id="2" name="Freeform 2"/>
          <p:cNvSpPr/>
          <p:nvPr/>
        </p:nvSpPr>
        <p:spPr>
          <a:xfrm rot="-8550296">
            <a:off x="5789713" y="-6055827"/>
            <a:ext cx="17658977" cy="14436213"/>
          </a:xfrm>
          <a:custGeom>
            <a:avLst/>
            <a:gdLst/>
            <a:ahLst/>
            <a:cxnLst/>
            <a:rect l="l" t="t" r="r" b="b"/>
            <a:pathLst>
              <a:path w="17658977" h="14436213">
                <a:moveTo>
                  <a:pt x="0" y="0"/>
                </a:moveTo>
                <a:lnTo>
                  <a:pt x="17658977" y="0"/>
                </a:lnTo>
                <a:lnTo>
                  <a:pt x="17658977" y="14436214"/>
                </a:lnTo>
                <a:lnTo>
                  <a:pt x="0" y="14436214"/>
                </a:lnTo>
                <a:lnTo>
                  <a:pt x="0" y="0"/>
                </a:lnTo>
                <a:close/>
              </a:path>
            </a:pathLst>
          </a:custGeom>
          <a:blipFill>
            <a:blip r:embed="rId2">
              <a:alphaModFix amt="76000"/>
            </a:blip>
            <a:stretch>
              <a:fillRect/>
            </a:stretch>
          </a:blipFill>
        </p:spPr>
        <p:txBody>
          <a:bodyPr/>
          <a:lstStyle/>
          <a:p>
            <a:endParaRPr lang="en-US"/>
          </a:p>
        </p:txBody>
      </p:sp>
      <p:sp>
        <p:nvSpPr>
          <p:cNvPr id="3" name="Freeform 3"/>
          <p:cNvSpPr/>
          <p:nvPr/>
        </p:nvSpPr>
        <p:spPr>
          <a:xfrm>
            <a:off x="-4063904" y="1759714"/>
            <a:ext cx="13938055" cy="13938055"/>
          </a:xfrm>
          <a:custGeom>
            <a:avLst/>
            <a:gdLst/>
            <a:ahLst/>
            <a:cxnLst/>
            <a:rect l="l" t="t" r="r" b="b"/>
            <a:pathLst>
              <a:path w="13938055" h="13938055">
                <a:moveTo>
                  <a:pt x="0" y="0"/>
                </a:moveTo>
                <a:lnTo>
                  <a:pt x="13938055" y="0"/>
                </a:lnTo>
                <a:lnTo>
                  <a:pt x="13938055" y="13938055"/>
                </a:lnTo>
                <a:lnTo>
                  <a:pt x="0" y="13938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458912" y="1603120"/>
            <a:ext cx="15370176" cy="7673742"/>
            <a:chOff x="0" y="-222251"/>
            <a:chExt cx="18482737" cy="10018540"/>
          </a:xfrm>
        </p:grpSpPr>
        <p:sp>
          <p:nvSpPr>
            <p:cNvPr id="5" name="TextBox 5"/>
            <p:cNvSpPr txBox="1"/>
            <p:nvPr/>
          </p:nvSpPr>
          <p:spPr>
            <a:xfrm>
              <a:off x="0" y="-222251"/>
              <a:ext cx="18482737" cy="1702176"/>
            </a:xfrm>
            <a:prstGeom prst="rect">
              <a:avLst/>
            </a:prstGeom>
          </p:spPr>
          <p:txBody>
            <a:bodyPr lIns="0" tIns="0" rIns="0" bIns="0" rtlCol="0" anchor="t">
              <a:spAutoFit/>
            </a:bodyPr>
            <a:lstStyle/>
            <a:p>
              <a:pPr algn="ctr">
                <a:lnSpc>
                  <a:spcPts val="10800"/>
                </a:lnSpc>
              </a:pPr>
              <a:r>
                <a:rPr lang="en-US" sz="7200" b="1">
                  <a:solidFill>
                    <a:srgbClr val="000000"/>
                  </a:solidFill>
                  <a:latin typeface="Noto Serif Display Light"/>
                  <a:ea typeface="Noto Serif Display Light"/>
                  <a:cs typeface="Noto Serif Display Light"/>
                  <a:sym typeface="Noto Serif Display Light"/>
                </a:rPr>
                <a:t>Các tính năng của trang web</a:t>
              </a:r>
            </a:p>
          </p:txBody>
        </p:sp>
        <p:sp>
          <p:nvSpPr>
            <p:cNvPr id="6" name="TextBox 6"/>
            <p:cNvSpPr txBox="1"/>
            <p:nvPr/>
          </p:nvSpPr>
          <p:spPr>
            <a:xfrm>
              <a:off x="0" y="2912758"/>
              <a:ext cx="18482737" cy="6883531"/>
            </a:xfrm>
            <a:prstGeom prst="rect">
              <a:avLst/>
            </a:prstGeom>
          </p:spPr>
          <p:txBody>
            <a:bodyPr lIns="0" tIns="0" rIns="0" bIns="0" rtlCol="0" anchor="t">
              <a:spAutoFit/>
            </a:bodyPr>
            <a:lstStyle/>
            <a:p>
              <a:pPr algn="just">
                <a:lnSpc>
                  <a:spcPts val="4550"/>
                </a:lnSpc>
              </a:pPr>
              <a:r>
                <a:rPr lang="vi-VN" sz="3600">
                  <a:solidFill>
                    <a:srgbClr val="000000"/>
                  </a:solidFill>
                  <a:latin typeface="TT Commons Pro"/>
                  <a:ea typeface="TT Commons Pro"/>
                  <a:cs typeface="TT Commons Pro"/>
                  <a:sym typeface="TT Commons Pro"/>
                </a:rPr>
                <a:t>1.	Đăng ký</a:t>
              </a:r>
            </a:p>
            <a:p>
              <a:pPr algn="just">
                <a:lnSpc>
                  <a:spcPts val="4550"/>
                </a:lnSpc>
              </a:pPr>
              <a:r>
                <a:rPr lang="vi-VN" sz="3600">
                  <a:solidFill>
                    <a:srgbClr val="000000"/>
                  </a:solidFill>
                  <a:latin typeface="TT Commons Pro"/>
                  <a:ea typeface="TT Commons Pro"/>
                  <a:cs typeface="TT Commons Pro"/>
                  <a:sym typeface="TT Commons Pro"/>
                </a:rPr>
                <a:t>Trang đăng nhập có giao diện đơn giản và thân thiện:</a:t>
              </a:r>
            </a:p>
            <a:p>
              <a:pPr algn="just">
                <a:lnSpc>
                  <a:spcPts val="4550"/>
                </a:lnSpc>
              </a:pPr>
              <a:r>
                <a:rPr lang="vi-VN" sz="3600">
                  <a:solidFill>
                    <a:srgbClr val="000000"/>
                  </a:solidFill>
                  <a:latin typeface="TT Commons Pro"/>
                  <a:ea typeface="TT Commons Pro"/>
                  <a:cs typeface="TT Commons Pro"/>
                  <a:sym typeface="TT Commons Pro"/>
                </a:rPr>
                <a:t>•	Họ tên</a:t>
              </a:r>
            </a:p>
            <a:p>
              <a:pPr algn="just">
                <a:lnSpc>
                  <a:spcPts val="4550"/>
                </a:lnSpc>
              </a:pPr>
              <a:r>
                <a:rPr lang="vi-VN" sz="3600">
                  <a:solidFill>
                    <a:srgbClr val="000000"/>
                  </a:solidFill>
                  <a:latin typeface="TT Commons Pro"/>
                  <a:ea typeface="TT Commons Pro"/>
                  <a:cs typeface="TT Commons Pro"/>
                  <a:sym typeface="TT Commons Pro"/>
                </a:rPr>
                <a:t>•	Số điện thoại</a:t>
              </a:r>
            </a:p>
            <a:p>
              <a:pPr algn="just">
                <a:lnSpc>
                  <a:spcPts val="4550"/>
                </a:lnSpc>
              </a:pPr>
              <a:r>
                <a:rPr lang="vi-VN" sz="3600">
                  <a:solidFill>
                    <a:srgbClr val="000000"/>
                  </a:solidFill>
                  <a:latin typeface="TT Commons Pro"/>
                  <a:ea typeface="TT Commons Pro"/>
                  <a:cs typeface="TT Commons Pro"/>
                  <a:sym typeface="TT Commons Pro"/>
                </a:rPr>
                <a:t>•	Mật khẩu.</a:t>
              </a:r>
            </a:p>
            <a:p>
              <a:pPr algn="just">
                <a:lnSpc>
                  <a:spcPts val="4550"/>
                </a:lnSpc>
              </a:pPr>
              <a:r>
                <a:rPr lang="vi-VN" sz="3600">
                  <a:solidFill>
                    <a:srgbClr val="000000"/>
                  </a:solidFill>
                  <a:latin typeface="TT Commons Pro"/>
                  <a:ea typeface="TT Commons Pro"/>
                  <a:cs typeface="TT Commons Pro"/>
                  <a:sym typeface="TT Commons Pro"/>
                </a:rPr>
                <a:t>•	Nút Đăng ký để gửi thông tin đi, nếu dữ liệu đã có trong CSDL thì thông báo tài khoản này đã tồn tại, yêu cầu người dùng tạo tài khoản khác. Nếu chưa tồn tại thì lưu vào CSDL, mặc định quyền là Người dùng và trỏ đến trang đăng nhập</a:t>
              </a:r>
            </a:p>
          </p:txBody>
        </p:sp>
      </p:gr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550296">
            <a:off x="5789713" y="-6055827"/>
            <a:ext cx="17658977" cy="14436213"/>
          </a:xfrm>
          <a:custGeom>
            <a:avLst/>
            <a:gdLst/>
            <a:ahLst/>
            <a:cxnLst/>
            <a:rect l="l" t="t" r="r" b="b"/>
            <a:pathLst>
              <a:path w="17658977" h="14436213">
                <a:moveTo>
                  <a:pt x="0" y="0"/>
                </a:moveTo>
                <a:lnTo>
                  <a:pt x="17658977" y="0"/>
                </a:lnTo>
                <a:lnTo>
                  <a:pt x="17658977" y="14436214"/>
                </a:lnTo>
                <a:lnTo>
                  <a:pt x="0" y="14436214"/>
                </a:lnTo>
                <a:lnTo>
                  <a:pt x="0" y="0"/>
                </a:lnTo>
                <a:close/>
              </a:path>
            </a:pathLst>
          </a:custGeom>
          <a:blipFill>
            <a:blip r:embed="rId2">
              <a:alphaModFix amt="76000"/>
            </a:blip>
            <a:stretch>
              <a:fillRect/>
            </a:stretch>
          </a:blipFill>
        </p:spPr>
        <p:txBody>
          <a:bodyPr/>
          <a:lstStyle/>
          <a:p>
            <a:endParaRPr lang="en-US"/>
          </a:p>
        </p:txBody>
      </p:sp>
      <p:sp>
        <p:nvSpPr>
          <p:cNvPr id="3" name="Freeform 3"/>
          <p:cNvSpPr/>
          <p:nvPr/>
        </p:nvSpPr>
        <p:spPr>
          <a:xfrm>
            <a:off x="-4063904" y="1759714"/>
            <a:ext cx="13938055" cy="13938055"/>
          </a:xfrm>
          <a:custGeom>
            <a:avLst/>
            <a:gdLst/>
            <a:ahLst/>
            <a:cxnLst/>
            <a:rect l="l" t="t" r="r" b="b"/>
            <a:pathLst>
              <a:path w="13938055" h="13938055">
                <a:moveTo>
                  <a:pt x="0" y="0"/>
                </a:moveTo>
                <a:lnTo>
                  <a:pt x="13938055" y="0"/>
                </a:lnTo>
                <a:lnTo>
                  <a:pt x="13938055" y="13938055"/>
                </a:lnTo>
                <a:lnTo>
                  <a:pt x="0" y="13938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7" name="Picture 6" descr="A white background with black text&#10;&#10;AI-generated content may be incorrect.">
            <a:extLst>
              <a:ext uri="{FF2B5EF4-FFF2-40B4-BE49-F238E27FC236}">
                <a16:creationId xmlns:a16="http://schemas.microsoft.com/office/drawing/2014/main" id="{3DFDA634-218A-4388-A025-7658A367FCFB}"/>
              </a:ext>
            </a:extLst>
          </p:cNvPr>
          <p:cNvPicPr>
            <a:picLocks noChangeAspect="1"/>
          </p:cNvPicPr>
          <p:nvPr/>
        </p:nvPicPr>
        <p:blipFill>
          <a:blip r:embed="rId5"/>
          <a:stretch>
            <a:fillRect/>
          </a:stretch>
        </p:blipFill>
        <p:spPr>
          <a:xfrm>
            <a:off x="695446" y="2381726"/>
            <a:ext cx="17250720" cy="5523548"/>
          </a:xfrm>
          <a:prstGeom prst="rect">
            <a:avLst/>
          </a:prstGeom>
        </p:spPr>
      </p:pic>
    </p:spTree>
    <p:extLst>
      <p:ext uri="{BB962C8B-B14F-4D97-AF65-F5344CB8AC3E}">
        <p14:creationId xmlns:p14="http://schemas.microsoft.com/office/powerpoint/2010/main" val="3018649293"/>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7" name="Freeform 7"/>
          <p:cNvSpPr/>
          <p:nvPr/>
        </p:nvSpPr>
        <p:spPr>
          <a:xfrm>
            <a:off x="-7047863" y="-2001311"/>
            <a:ext cx="14962533" cy="14438844"/>
          </a:xfrm>
          <a:custGeom>
            <a:avLst/>
            <a:gdLst/>
            <a:ahLst/>
            <a:cxnLst/>
            <a:rect l="l" t="t" r="r" b="b"/>
            <a:pathLst>
              <a:path w="14962533" h="14438844">
                <a:moveTo>
                  <a:pt x="0" y="0"/>
                </a:moveTo>
                <a:lnTo>
                  <a:pt x="14962532" y="0"/>
                </a:lnTo>
                <a:lnTo>
                  <a:pt x="14962532" y="14438844"/>
                </a:lnTo>
                <a:lnTo>
                  <a:pt x="0" y="14438844"/>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1028700" y="866775"/>
            <a:ext cx="6885969" cy="1015365"/>
          </a:xfrm>
          <a:prstGeom prst="rect">
            <a:avLst/>
          </a:prstGeom>
        </p:spPr>
        <p:txBody>
          <a:bodyPr lIns="0" tIns="0" rIns="0" bIns="0" rtlCol="0" anchor="t">
            <a:spAutoFit/>
          </a:bodyPr>
          <a:lstStyle/>
          <a:p>
            <a:pPr algn="l">
              <a:lnSpc>
                <a:spcPts val="8400"/>
              </a:lnSpc>
            </a:pPr>
            <a:r>
              <a:rPr lang="en-US" sz="5600">
                <a:solidFill>
                  <a:srgbClr val="000000"/>
                </a:solidFill>
                <a:latin typeface="Noto Serif Display Light"/>
                <a:ea typeface="Noto Serif Display Light"/>
                <a:cs typeface="Noto Serif Display Light"/>
                <a:sym typeface="Noto Serif Display Light"/>
              </a:rPr>
              <a:t>2.	Đăng nhập</a:t>
            </a:r>
          </a:p>
        </p:txBody>
      </p:sp>
      <p:pic>
        <p:nvPicPr>
          <p:cNvPr id="14" name="Picture 13" descr="A screenshot of a website&#10;&#10;AI-generated content may be incorrect.">
            <a:extLst>
              <a:ext uri="{FF2B5EF4-FFF2-40B4-BE49-F238E27FC236}">
                <a16:creationId xmlns:a16="http://schemas.microsoft.com/office/drawing/2014/main" id="{A219F53F-C0C9-4771-9B3D-1DEC2BD952D6}"/>
              </a:ext>
            </a:extLst>
          </p:cNvPr>
          <p:cNvPicPr>
            <a:picLocks noChangeAspect="1"/>
          </p:cNvPicPr>
          <p:nvPr/>
        </p:nvPicPr>
        <p:blipFill rotWithShape="1">
          <a:blip r:embed="rId3"/>
          <a:srcRect t="6691" b="-1"/>
          <a:stretch>
            <a:fillRect/>
          </a:stretch>
        </p:blipFill>
        <p:spPr bwMode="auto">
          <a:xfrm>
            <a:off x="2119297" y="2886612"/>
            <a:ext cx="14962533" cy="6533613"/>
          </a:xfrm>
          <a:prstGeom prst="rect">
            <a:avLst/>
          </a:prstGeom>
          <a:ln>
            <a:noFill/>
          </a:ln>
          <a:extLst>
            <a:ext uri="{53640926-AAD7-44D8-BBD7-CCE9431645EC}">
              <a14:shadowObscured xmlns:a14="http://schemas.microsoft.com/office/drawing/2010/main"/>
            </a:ext>
          </a:extLst>
        </p:spPr>
      </p:pic>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550296">
            <a:off x="5789713" y="-6055827"/>
            <a:ext cx="17658977" cy="14436213"/>
          </a:xfrm>
          <a:custGeom>
            <a:avLst/>
            <a:gdLst/>
            <a:ahLst/>
            <a:cxnLst/>
            <a:rect l="l" t="t" r="r" b="b"/>
            <a:pathLst>
              <a:path w="17658977" h="14436213">
                <a:moveTo>
                  <a:pt x="0" y="0"/>
                </a:moveTo>
                <a:lnTo>
                  <a:pt x="17658977" y="0"/>
                </a:lnTo>
                <a:lnTo>
                  <a:pt x="17658977" y="14436214"/>
                </a:lnTo>
                <a:lnTo>
                  <a:pt x="0" y="14436214"/>
                </a:lnTo>
                <a:lnTo>
                  <a:pt x="0" y="0"/>
                </a:lnTo>
                <a:close/>
              </a:path>
            </a:pathLst>
          </a:custGeom>
          <a:blipFill>
            <a:blip r:embed="rId2">
              <a:alphaModFix amt="76000"/>
            </a:blip>
            <a:stretch>
              <a:fillRect/>
            </a:stretch>
          </a:blipFill>
        </p:spPr>
        <p:txBody>
          <a:bodyPr/>
          <a:lstStyle/>
          <a:p>
            <a:endParaRPr lang="en-US"/>
          </a:p>
        </p:txBody>
      </p:sp>
      <p:sp>
        <p:nvSpPr>
          <p:cNvPr id="3" name="Freeform 3"/>
          <p:cNvSpPr/>
          <p:nvPr/>
        </p:nvSpPr>
        <p:spPr>
          <a:xfrm>
            <a:off x="-4063904" y="1759714"/>
            <a:ext cx="13938055" cy="13938055"/>
          </a:xfrm>
          <a:custGeom>
            <a:avLst/>
            <a:gdLst/>
            <a:ahLst/>
            <a:cxnLst/>
            <a:rect l="l" t="t" r="r" b="b"/>
            <a:pathLst>
              <a:path w="13938055" h="13938055">
                <a:moveTo>
                  <a:pt x="0" y="0"/>
                </a:moveTo>
                <a:lnTo>
                  <a:pt x="13938055" y="0"/>
                </a:lnTo>
                <a:lnTo>
                  <a:pt x="13938055" y="13938055"/>
                </a:lnTo>
                <a:lnTo>
                  <a:pt x="0" y="13938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458912" y="1603120"/>
            <a:ext cx="15370176" cy="6493932"/>
            <a:chOff x="0" y="-222251"/>
            <a:chExt cx="18482737" cy="8478226"/>
          </a:xfrm>
        </p:grpSpPr>
        <p:sp>
          <p:nvSpPr>
            <p:cNvPr id="5" name="TextBox 5"/>
            <p:cNvSpPr txBox="1"/>
            <p:nvPr/>
          </p:nvSpPr>
          <p:spPr>
            <a:xfrm>
              <a:off x="0" y="-222251"/>
              <a:ext cx="18482737" cy="1702176"/>
            </a:xfrm>
            <a:prstGeom prst="rect">
              <a:avLst/>
            </a:prstGeom>
          </p:spPr>
          <p:txBody>
            <a:bodyPr lIns="0" tIns="0" rIns="0" bIns="0" rtlCol="0" anchor="t">
              <a:spAutoFit/>
            </a:bodyPr>
            <a:lstStyle/>
            <a:p>
              <a:pPr algn="ctr">
                <a:lnSpc>
                  <a:spcPts val="10800"/>
                </a:lnSpc>
              </a:pPr>
              <a:r>
                <a:rPr lang="en-US" sz="7200" b="1">
                  <a:solidFill>
                    <a:srgbClr val="000000"/>
                  </a:solidFill>
                  <a:latin typeface="Noto Serif Display Light"/>
                  <a:ea typeface="Noto Serif Display Light"/>
                  <a:cs typeface="Noto Serif Display Light"/>
                  <a:sym typeface="Noto Serif Display Light"/>
                </a:rPr>
                <a:t>Đăng nhập:</a:t>
              </a:r>
            </a:p>
          </p:txBody>
        </p:sp>
        <p:sp>
          <p:nvSpPr>
            <p:cNvPr id="6" name="TextBox 6"/>
            <p:cNvSpPr txBox="1"/>
            <p:nvPr/>
          </p:nvSpPr>
          <p:spPr>
            <a:xfrm>
              <a:off x="0" y="2912758"/>
              <a:ext cx="18482737" cy="5343217"/>
            </a:xfrm>
            <a:prstGeom prst="rect">
              <a:avLst/>
            </a:prstGeom>
          </p:spPr>
          <p:txBody>
            <a:bodyPr lIns="0" tIns="0" rIns="0" bIns="0" rtlCol="0" anchor="t">
              <a:spAutoFit/>
            </a:bodyPr>
            <a:lstStyle/>
            <a:p>
              <a:pPr algn="just">
                <a:lnSpc>
                  <a:spcPts val="4550"/>
                </a:lnSpc>
              </a:pPr>
              <a:r>
                <a:rPr lang="vi-VN" sz="3600">
                  <a:solidFill>
                    <a:srgbClr val="000000"/>
                  </a:solidFill>
                  <a:latin typeface="TT Commons Pro"/>
                  <a:ea typeface="TT Commons Pro"/>
                  <a:cs typeface="TT Commons Pro"/>
                  <a:sym typeface="TT Commons Pro"/>
                </a:rPr>
                <a:t> Trang đăng nhập có giao diện đơn giản và thân thiện:</a:t>
              </a:r>
            </a:p>
            <a:p>
              <a:pPr algn="just">
                <a:lnSpc>
                  <a:spcPts val="4550"/>
                </a:lnSpc>
              </a:pPr>
              <a:r>
                <a:rPr lang="vi-VN" sz="3600">
                  <a:solidFill>
                    <a:srgbClr val="000000"/>
                  </a:solidFill>
                  <a:latin typeface="TT Commons Pro"/>
                  <a:ea typeface="TT Commons Pro"/>
                  <a:cs typeface="TT Commons Pro"/>
                  <a:sym typeface="TT Commons Pro"/>
                </a:rPr>
                <a:t>•	Họ tên</a:t>
              </a:r>
            </a:p>
            <a:p>
              <a:pPr algn="just">
                <a:lnSpc>
                  <a:spcPts val="4550"/>
                </a:lnSpc>
              </a:pPr>
              <a:r>
                <a:rPr lang="vi-VN" sz="3600">
                  <a:solidFill>
                    <a:srgbClr val="000000"/>
                  </a:solidFill>
                  <a:latin typeface="TT Commons Pro"/>
                  <a:ea typeface="TT Commons Pro"/>
                  <a:cs typeface="TT Commons Pro"/>
                  <a:sym typeface="TT Commons Pro"/>
                </a:rPr>
                <a:t>•	Số điện thoại</a:t>
              </a:r>
            </a:p>
            <a:p>
              <a:pPr algn="just">
                <a:lnSpc>
                  <a:spcPts val="4550"/>
                </a:lnSpc>
              </a:pPr>
              <a:r>
                <a:rPr lang="vi-VN" sz="3600">
                  <a:solidFill>
                    <a:srgbClr val="000000"/>
                  </a:solidFill>
                  <a:latin typeface="TT Commons Pro"/>
                  <a:ea typeface="TT Commons Pro"/>
                  <a:cs typeface="TT Commons Pro"/>
                  <a:sym typeface="TT Commons Pro"/>
                </a:rPr>
                <a:t>•	Mật khẩu.</a:t>
              </a:r>
            </a:p>
            <a:p>
              <a:pPr algn="just">
                <a:lnSpc>
                  <a:spcPts val="4550"/>
                </a:lnSpc>
              </a:pPr>
              <a:r>
                <a:rPr lang="vi-VN" sz="3600">
                  <a:solidFill>
                    <a:srgbClr val="000000"/>
                  </a:solidFill>
                  <a:latin typeface="TT Commons Pro"/>
                  <a:ea typeface="TT Commons Pro"/>
                  <a:cs typeface="TT Commons Pro"/>
                  <a:sym typeface="TT Commons Pro"/>
                </a:rPr>
                <a:t>•	Nút Đăng Nhập để gửi thông tin đăng nhập. Nếu thông tin sai thì báo lỗi cho người dùng, nếu thông tin đúng thì tùy vào phân quyền của người dùng mà trỏ đến giao diện của user hoặc admin.</a:t>
              </a:r>
            </a:p>
          </p:txBody>
        </p:sp>
      </p:grpSp>
    </p:spTree>
    <p:extLst>
      <p:ext uri="{BB962C8B-B14F-4D97-AF65-F5344CB8AC3E}">
        <p14:creationId xmlns:p14="http://schemas.microsoft.com/office/powerpoint/2010/main" val="2269118434"/>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7047863" y="-2001311"/>
            <a:ext cx="14962533" cy="14438844"/>
          </a:xfrm>
          <a:custGeom>
            <a:avLst/>
            <a:gdLst/>
            <a:ahLst/>
            <a:cxnLst/>
            <a:rect l="l" t="t" r="r" b="b"/>
            <a:pathLst>
              <a:path w="14962533" h="14438844">
                <a:moveTo>
                  <a:pt x="0" y="0"/>
                </a:moveTo>
                <a:lnTo>
                  <a:pt x="14962532" y="0"/>
                </a:lnTo>
                <a:lnTo>
                  <a:pt x="14962532" y="14438844"/>
                </a:lnTo>
                <a:lnTo>
                  <a:pt x="0" y="14438844"/>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1028701" y="1345318"/>
            <a:ext cx="6885969" cy="1015365"/>
          </a:xfrm>
          <a:prstGeom prst="rect">
            <a:avLst/>
          </a:prstGeom>
        </p:spPr>
        <p:txBody>
          <a:bodyPr lIns="0" tIns="0" rIns="0" bIns="0" rtlCol="0" anchor="t">
            <a:spAutoFit/>
          </a:bodyPr>
          <a:lstStyle/>
          <a:p>
            <a:pPr algn="l">
              <a:lnSpc>
                <a:spcPts val="8400"/>
              </a:lnSpc>
            </a:pPr>
            <a:r>
              <a:rPr lang="en-US" sz="5600">
                <a:solidFill>
                  <a:srgbClr val="000000"/>
                </a:solidFill>
                <a:latin typeface="Noto Serif Display Light"/>
                <a:ea typeface="Noto Serif Display Light"/>
                <a:cs typeface="Noto Serif Display Light"/>
                <a:sym typeface="Noto Serif Display Light"/>
              </a:rPr>
              <a:t>2.	Đăng xuất</a:t>
            </a:r>
          </a:p>
        </p:txBody>
      </p:sp>
      <p:pic>
        <p:nvPicPr>
          <p:cNvPr id="5" name="Picture 4" descr="A screenshot of a computer&#10;&#10;AI-generated content may be incorrect.">
            <a:extLst>
              <a:ext uri="{FF2B5EF4-FFF2-40B4-BE49-F238E27FC236}">
                <a16:creationId xmlns:a16="http://schemas.microsoft.com/office/drawing/2014/main" id="{685EBB6C-A6DB-4642-BBA6-EFE5E714E71F}"/>
              </a:ext>
            </a:extLst>
          </p:cNvPr>
          <p:cNvPicPr>
            <a:picLocks noChangeAspect="1"/>
          </p:cNvPicPr>
          <p:nvPr/>
        </p:nvPicPr>
        <p:blipFill>
          <a:blip r:embed="rId3"/>
          <a:stretch>
            <a:fillRect/>
          </a:stretch>
        </p:blipFill>
        <p:spPr>
          <a:xfrm>
            <a:off x="1433945" y="2860010"/>
            <a:ext cx="15925800" cy="2222126"/>
          </a:xfrm>
          <a:prstGeom prst="rect">
            <a:avLst/>
          </a:prstGeom>
        </p:spPr>
      </p:pic>
      <p:sp>
        <p:nvSpPr>
          <p:cNvPr id="6" name="TextBox 7">
            <a:extLst>
              <a:ext uri="{FF2B5EF4-FFF2-40B4-BE49-F238E27FC236}">
                <a16:creationId xmlns:a16="http://schemas.microsoft.com/office/drawing/2014/main" id="{3A4F8B02-BD3B-48F5-9965-5FC8EF057886}"/>
              </a:ext>
            </a:extLst>
          </p:cNvPr>
          <p:cNvSpPr txBox="1"/>
          <p:nvPr/>
        </p:nvSpPr>
        <p:spPr>
          <a:xfrm>
            <a:off x="1433944" y="6080789"/>
            <a:ext cx="15925799" cy="1731243"/>
          </a:xfrm>
          <a:prstGeom prst="rect">
            <a:avLst/>
          </a:prstGeom>
        </p:spPr>
        <p:txBody>
          <a:bodyPr wrap="square" lIns="0" tIns="0" rIns="0" bIns="0" rtlCol="0" anchor="t">
            <a:spAutoFit/>
          </a:bodyPr>
          <a:lstStyle/>
          <a:p>
            <a:pPr algn="l">
              <a:lnSpc>
                <a:spcPts val="4452"/>
              </a:lnSpc>
            </a:pPr>
            <a:r>
              <a:rPr lang="vi-VN" sz="4000">
                <a:solidFill>
                  <a:srgbClr val="000000"/>
                </a:solidFill>
                <a:latin typeface="TT Commons Pro"/>
                <a:ea typeface="TT Commons Pro"/>
                <a:cs typeface="TT Commons Pro"/>
                <a:sym typeface="TT Commons Pro"/>
              </a:rPr>
              <a:t>Khi người dùng chọn đăng xuất, giao diện sẽ hiện ra ô xác nhận, nếu chọn OK thì sẽ tiến hành thoát khỏi tài khoản, nếu không sẽ hủy thao tác đăng xuất.</a:t>
            </a:r>
            <a:endParaRPr lang="en-US" sz="4000">
              <a:solidFill>
                <a:srgbClr val="000000"/>
              </a:solidFill>
              <a:latin typeface="TT Commons Pro"/>
              <a:ea typeface="TT Commons Pro"/>
              <a:cs typeface="TT Commons Pro"/>
              <a:sym typeface="TT Commons Pro"/>
            </a:endParaRPr>
          </a:p>
        </p:txBody>
      </p:sp>
    </p:spTree>
    <p:extLst>
      <p:ext uri="{BB962C8B-B14F-4D97-AF65-F5344CB8AC3E}">
        <p14:creationId xmlns:p14="http://schemas.microsoft.com/office/powerpoint/2010/main" val="694629988"/>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550296">
            <a:off x="5789713" y="-6055827"/>
            <a:ext cx="17658977" cy="14436213"/>
          </a:xfrm>
          <a:custGeom>
            <a:avLst/>
            <a:gdLst/>
            <a:ahLst/>
            <a:cxnLst/>
            <a:rect l="l" t="t" r="r" b="b"/>
            <a:pathLst>
              <a:path w="17658977" h="14436213">
                <a:moveTo>
                  <a:pt x="0" y="0"/>
                </a:moveTo>
                <a:lnTo>
                  <a:pt x="17658977" y="0"/>
                </a:lnTo>
                <a:lnTo>
                  <a:pt x="17658977" y="14436214"/>
                </a:lnTo>
                <a:lnTo>
                  <a:pt x="0" y="14436214"/>
                </a:lnTo>
                <a:lnTo>
                  <a:pt x="0" y="0"/>
                </a:lnTo>
                <a:close/>
              </a:path>
            </a:pathLst>
          </a:custGeom>
          <a:blipFill>
            <a:blip r:embed="rId2">
              <a:alphaModFix amt="76000"/>
            </a:blip>
            <a:stretch>
              <a:fillRect/>
            </a:stretch>
          </a:blipFill>
        </p:spPr>
        <p:txBody>
          <a:bodyPr/>
          <a:lstStyle/>
          <a:p>
            <a:endParaRPr lang="en-US"/>
          </a:p>
        </p:txBody>
      </p:sp>
      <p:sp>
        <p:nvSpPr>
          <p:cNvPr id="3" name="Freeform 3"/>
          <p:cNvSpPr/>
          <p:nvPr/>
        </p:nvSpPr>
        <p:spPr>
          <a:xfrm>
            <a:off x="-4063904" y="1759714"/>
            <a:ext cx="13938055" cy="13938055"/>
          </a:xfrm>
          <a:custGeom>
            <a:avLst/>
            <a:gdLst/>
            <a:ahLst/>
            <a:cxnLst/>
            <a:rect l="l" t="t" r="r" b="b"/>
            <a:pathLst>
              <a:path w="13938055" h="13938055">
                <a:moveTo>
                  <a:pt x="0" y="0"/>
                </a:moveTo>
                <a:lnTo>
                  <a:pt x="13938055" y="0"/>
                </a:lnTo>
                <a:lnTo>
                  <a:pt x="13938055" y="13938055"/>
                </a:lnTo>
                <a:lnTo>
                  <a:pt x="0" y="13938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458912" y="408624"/>
            <a:ext cx="15370176" cy="2702180"/>
            <a:chOff x="0" y="-222251"/>
            <a:chExt cx="18482737" cy="4627439"/>
          </a:xfrm>
        </p:grpSpPr>
        <p:sp>
          <p:nvSpPr>
            <p:cNvPr id="5" name="TextBox 5"/>
            <p:cNvSpPr txBox="1"/>
            <p:nvPr/>
          </p:nvSpPr>
          <p:spPr>
            <a:xfrm>
              <a:off x="0" y="-222251"/>
              <a:ext cx="18482737" cy="1702176"/>
            </a:xfrm>
            <a:prstGeom prst="rect">
              <a:avLst/>
            </a:prstGeom>
          </p:spPr>
          <p:txBody>
            <a:bodyPr lIns="0" tIns="0" rIns="0" bIns="0" rtlCol="0" anchor="t">
              <a:spAutoFit/>
            </a:bodyPr>
            <a:lstStyle/>
            <a:p>
              <a:pPr algn="ctr">
                <a:lnSpc>
                  <a:spcPts val="10800"/>
                </a:lnSpc>
              </a:pPr>
              <a:r>
                <a:rPr lang="en-US" sz="7200" b="1">
                  <a:solidFill>
                    <a:srgbClr val="000000"/>
                  </a:solidFill>
                  <a:latin typeface="Noto Serif Display Light"/>
                  <a:ea typeface="Noto Serif Display Light"/>
                  <a:cs typeface="Noto Serif Display Light"/>
                  <a:sym typeface="Noto Serif Display Light"/>
                </a:rPr>
                <a:t>Admin:</a:t>
              </a:r>
            </a:p>
          </p:txBody>
        </p:sp>
        <p:sp>
          <p:nvSpPr>
            <p:cNvPr id="6" name="TextBox 6"/>
            <p:cNvSpPr txBox="1"/>
            <p:nvPr/>
          </p:nvSpPr>
          <p:spPr>
            <a:xfrm>
              <a:off x="0" y="2912758"/>
              <a:ext cx="18482737" cy="1492430"/>
            </a:xfrm>
            <a:prstGeom prst="rect">
              <a:avLst/>
            </a:prstGeom>
          </p:spPr>
          <p:txBody>
            <a:bodyPr lIns="0" tIns="0" rIns="0" bIns="0" rtlCol="0" anchor="t">
              <a:spAutoFit/>
            </a:bodyPr>
            <a:lstStyle/>
            <a:p>
              <a:pPr algn="just">
                <a:lnSpc>
                  <a:spcPts val="4550"/>
                </a:lnSpc>
              </a:pPr>
              <a:r>
                <a:rPr lang="vi-VN" sz="3600">
                  <a:solidFill>
                    <a:srgbClr val="000000"/>
                  </a:solidFill>
                  <a:latin typeface="TT Commons Pro"/>
                  <a:ea typeface="TT Commons Pro"/>
                  <a:cs typeface="TT Commons Pro"/>
                  <a:sym typeface="TT Commons Pro"/>
                </a:rPr>
                <a:t>-  Gồm có 5 danh mục chính gồm bảng quản lý tổng quan, quản lý tài khoản, quản lý chủ đề, quản lý sách, quản lý mượn/trả.</a:t>
              </a:r>
            </a:p>
          </p:txBody>
        </p:sp>
      </p:grpSp>
      <p:pic>
        <p:nvPicPr>
          <p:cNvPr id="7" name="Picture 6" descr="A screenshot of a computer&#10;&#10;AI-generated content may be incorrect.">
            <a:extLst>
              <a:ext uri="{FF2B5EF4-FFF2-40B4-BE49-F238E27FC236}">
                <a16:creationId xmlns:a16="http://schemas.microsoft.com/office/drawing/2014/main" id="{F22458D1-1A16-4F0C-88A5-805B5B0EC8ED}"/>
              </a:ext>
            </a:extLst>
          </p:cNvPr>
          <p:cNvPicPr>
            <a:picLocks noChangeAspect="1"/>
          </p:cNvPicPr>
          <p:nvPr/>
        </p:nvPicPr>
        <p:blipFill>
          <a:blip r:embed="rId5"/>
          <a:stretch>
            <a:fillRect/>
          </a:stretch>
        </p:blipFill>
        <p:spPr>
          <a:xfrm>
            <a:off x="947689" y="4037100"/>
            <a:ext cx="16998477" cy="4100701"/>
          </a:xfrm>
          <a:prstGeom prst="rect">
            <a:avLst/>
          </a:prstGeom>
        </p:spPr>
      </p:pic>
    </p:spTree>
    <p:extLst>
      <p:ext uri="{BB962C8B-B14F-4D97-AF65-F5344CB8AC3E}">
        <p14:creationId xmlns:p14="http://schemas.microsoft.com/office/powerpoint/2010/main" val="3444659930"/>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3" name="TextBox 12">
            <a:extLst>
              <a:ext uri="{FF2B5EF4-FFF2-40B4-BE49-F238E27FC236}">
                <a16:creationId xmlns:a16="http://schemas.microsoft.com/office/drawing/2014/main" id="{76AC5071-1A2F-4639-9F9E-A5999C1E93E5}"/>
              </a:ext>
            </a:extLst>
          </p:cNvPr>
          <p:cNvSpPr txBox="1"/>
          <p:nvPr/>
        </p:nvSpPr>
        <p:spPr>
          <a:xfrm>
            <a:off x="762000" y="952500"/>
            <a:ext cx="16100254" cy="3075201"/>
          </a:xfrm>
          <a:prstGeom prst="rect">
            <a:avLst/>
          </a:prstGeom>
          <a:noFill/>
        </p:spPr>
        <p:txBody>
          <a:bodyPr wrap="square">
            <a:spAutoFit/>
          </a:bodyPr>
          <a:lstStyle/>
          <a:p>
            <a:pPr lvl="1" algn="just">
              <a:lnSpc>
                <a:spcPct val="115000"/>
              </a:lnSpc>
              <a:spcAft>
                <a:spcPts val="800"/>
              </a:spcAft>
              <a:buSzPts val="1000"/>
              <a:tabLst>
                <a:tab pos="914400" algn="l"/>
              </a:tabLst>
            </a:pPr>
            <a:r>
              <a:rPr lang="vi-VN" sz="4000" b="1">
                <a:solidFill>
                  <a:srgbClr val="000000"/>
                </a:solidFill>
                <a:latin typeface="TT Commons Pro"/>
              </a:rPr>
              <a:t>1.	Tổng quan:</a:t>
            </a:r>
          </a:p>
          <a:p>
            <a:pPr lvl="1" algn="just">
              <a:lnSpc>
                <a:spcPct val="115000"/>
              </a:lnSpc>
              <a:spcAft>
                <a:spcPts val="800"/>
              </a:spcAft>
              <a:buSzPts val="1000"/>
              <a:tabLst>
                <a:tab pos="914400" algn="l"/>
              </a:tabLst>
            </a:pPr>
            <a:r>
              <a:rPr lang="vi-VN" sz="4000">
                <a:solidFill>
                  <a:srgbClr val="000000"/>
                </a:solidFill>
                <a:latin typeface="TT Commons Pro"/>
              </a:rPr>
              <a:t>Hiển thị số đầu sách, số bạn đọc (tài khoản có quyền truy cập là người dùng), số chủ đề sách, số lượt mượn.</a:t>
            </a:r>
            <a:endParaRPr lang="en-US" sz="4000">
              <a:solidFill>
                <a:srgbClr val="000000"/>
              </a:solidFill>
              <a:latin typeface="TT Commons Pro"/>
            </a:endParaRPr>
          </a:p>
          <a:p>
            <a:pPr lvl="1" algn="just">
              <a:lnSpc>
                <a:spcPct val="115000"/>
              </a:lnSpc>
              <a:spcAft>
                <a:spcPts val="800"/>
              </a:spcAft>
              <a:buSzPts val="1000"/>
              <a:tabLst>
                <a:tab pos="914400" algn="l"/>
              </a:tabLst>
            </a:pPr>
            <a:r>
              <a:rPr lang="vi-VN" sz="4000" b="1">
                <a:solidFill>
                  <a:srgbClr val="000000"/>
                </a:solidFill>
                <a:latin typeface="TT Commons Pro"/>
              </a:rPr>
              <a:t>2.	Tài khoản (danh sách tài khoản):</a:t>
            </a:r>
          </a:p>
        </p:txBody>
      </p:sp>
      <p:pic>
        <p:nvPicPr>
          <p:cNvPr id="5" name="Picture 4" descr="A screenshot of a computer&#10;&#10;AI-generated content may be incorrect.">
            <a:extLst>
              <a:ext uri="{FF2B5EF4-FFF2-40B4-BE49-F238E27FC236}">
                <a16:creationId xmlns:a16="http://schemas.microsoft.com/office/drawing/2014/main" id="{CA93359E-AC9F-4752-9827-1D91FA38533F}"/>
              </a:ext>
            </a:extLst>
          </p:cNvPr>
          <p:cNvPicPr>
            <a:picLocks noChangeAspect="1"/>
          </p:cNvPicPr>
          <p:nvPr/>
        </p:nvPicPr>
        <p:blipFill>
          <a:blip r:embed="rId3"/>
          <a:stretch>
            <a:fillRect/>
          </a:stretch>
        </p:blipFill>
        <p:spPr>
          <a:xfrm>
            <a:off x="1752600" y="4091766"/>
            <a:ext cx="15834783" cy="5242734"/>
          </a:xfrm>
          <a:prstGeom prst="rect">
            <a:avLst/>
          </a:prstGeom>
        </p:spPr>
      </p:pic>
    </p:spTree>
    <p:extLst>
      <p:ext uri="{BB962C8B-B14F-4D97-AF65-F5344CB8AC3E}">
        <p14:creationId xmlns:p14="http://schemas.microsoft.com/office/powerpoint/2010/main" val="1554788326"/>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3" name="TextBox 12">
            <a:extLst>
              <a:ext uri="{FF2B5EF4-FFF2-40B4-BE49-F238E27FC236}">
                <a16:creationId xmlns:a16="http://schemas.microsoft.com/office/drawing/2014/main" id="{76AC5071-1A2F-4639-9F9E-A5999C1E93E5}"/>
              </a:ext>
            </a:extLst>
          </p:cNvPr>
          <p:cNvSpPr txBox="1"/>
          <p:nvPr/>
        </p:nvSpPr>
        <p:spPr>
          <a:xfrm>
            <a:off x="1676400" y="717929"/>
            <a:ext cx="11353800" cy="8851141"/>
          </a:xfrm>
          <a:prstGeom prst="rect">
            <a:avLst/>
          </a:prstGeom>
          <a:noFill/>
        </p:spPr>
        <p:txBody>
          <a:bodyPr wrap="square">
            <a:spAutoFit/>
          </a:bodyPr>
          <a:lstStyle/>
          <a:p>
            <a:pPr lvl="1" algn="just">
              <a:lnSpc>
                <a:spcPct val="115000"/>
              </a:lnSpc>
              <a:spcAft>
                <a:spcPts val="800"/>
              </a:spcAft>
              <a:buSzPts val="1000"/>
              <a:tabLst>
                <a:tab pos="914400" algn="l"/>
              </a:tabLst>
            </a:pPr>
            <a:r>
              <a:rPr lang="vi-VN" sz="4000" b="1">
                <a:solidFill>
                  <a:srgbClr val="000000"/>
                </a:solidFill>
                <a:latin typeface="TT Commons Pro"/>
              </a:rPr>
              <a:t>Tài khoản (danh sách tài khoản):</a:t>
            </a:r>
            <a:endParaRPr lang="en-US" sz="4000" b="1">
              <a:solidFill>
                <a:srgbClr val="000000"/>
              </a:solidFill>
              <a:latin typeface="TT Commons Pro"/>
            </a:endParaRPr>
          </a:p>
          <a:p>
            <a:pPr lvl="1" algn="just">
              <a:lnSpc>
                <a:spcPct val="115000"/>
              </a:lnSpc>
              <a:spcAft>
                <a:spcPts val="800"/>
              </a:spcAft>
              <a:buSzPts val="1000"/>
              <a:tabLst>
                <a:tab pos="914400" algn="l"/>
              </a:tabLst>
            </a:pPr>
            <a:r>
              <a:rPr lang="vi-VN" sz="4000" b="1">
                <a:solidFill>
                  <a:srgbClr val="000000"/>
                </a:solidFill>
                <a:latin typeface="TT Commons Pro"/>
              </a:rPr>
              <a:t>o	Cột:</a:t>
            </a:r>
          </a:p>
          <a:p>
            <a:pPr lvl="1" algn="just">
              <a:lnSpc>
                <a:spcPct val="115000"/>
              </a:lnSpc>
              <a:spcAft>
                <a:spcPts val="800"/>
              </a:spcAft>
              <a:buSzPts val="1000"/>
              <a:tabLst>
                <a:tab pos="914400" algn="l"/>
              </a:tabLst>
            </a:pPr>
            <a:r>
              <a:rPr lang="vi-VN" sz="4000">
                <a:solidFill>
                  <a:srgbClr val="000000"/>
                </a:solidFill>
                <a:latin typeface="TT Commons Pro"/>
              </a:rPr>
              <a:t>	MaTK:  tự tăng, khoá chính.</a:t>
            </a:r>
          </a:p>
          <a:p>
            <a:pPr lvl="1" algn="just">
              <a:lnSpc>
                <a:spcPct val="115000"/>
              </a:lnSpc>
              <a:spcAft>
                <a:spcPts val="800"/>
              </a:spcAft>
              <a:buSzPts val="1000"/>
              <a:tabLst>
                <a:tab pos="914400" algn="l"/>
              </a:tabLst>
            </a:pPr>
            <a:r>
              <a:rPr lang="vi-VN" sz="4000">
                <a:solidFill>
                  <a:srgbClr val="000000"/>
                </a:solidFill>
                <a:latin typeface="TT Commons Pro"/>
              </a:rPr>
              <a:t>	HoTen: Họ tên tài khoản.</a:t>
            </a:r>
          </a:p>
          <a:p>
            <a:pPr lvl="1" algn="just">
              <a:lnSpc>
                <a:spcPct val="115000"/>
              </a:lnSpc>
              <a:spcAft>
                <a:spcPts val="800"/>
              </a:spcAft>
              <a:buSzPts val="1000"/>
              <a:tabLst>
                <a:tab pos="914400" algn="l"/>
              </a:tabLst>
            </a:pPr>
            <a:r>
              <a:rPr lang="vi-VN" sz="4000">
                <a:solidFill>
                  <a:srgbClr val="000000"/>
                </a:solidFill>
                <a:latin typeface="TT Commons Pro"/>
              </a:rPr>
              <a:t>	SoDienThoai: Số điện thoại</a:t>
            </a:r>
          </a:p>
          <a:p>
            <a:pPr lvl="1" algn="just">
              <a:lnSpc>
                <a:spcPct val="115000"/>
              </a:lnSpc>
              <a:spcAft>
                <a:spcPts val="800"/>
              </a:spcAft>
              <a:buSzPts val="1000"/>
              <a:tabLst>
                <a:tab pos="914400" algn="l"/>
              </a:tabLst>
            </a:pPr>
            <a:r>
              <a:rPr lang="vi-VN" sz="4000">
                <a:solidFill>
                  <a:srgbClr val="000000"/>
                </a:solidFill>
                <a:latin typeface="TT Commons Pro"/>
              </a:rPr>
              <a:t>	MaQuyen: quyền truy cập</a:t>
            </a:r>
          </a:p>
          <a:p>
            <a:pPr lvl="1" algn="just">
              <a:lnSpc>
                <a:spcPct val="115000"/>
              </a:lnSpc>
              <a:spcAft>
                <a:spcPts val="800"/>
              </a:spcAft>
              <a:buSzPts val="1000"/>
              <a:tabLst>
                <a:tab pos="914400" algn="l"/>
              </a:tabLst>
            </a:pPr>
            <a:r>
              <a:rPr lang="vi-VN" sz="4000">
                <a:solidFill>
                  <a:srgbClr val="000000"/>
                </a:solidFill>
                <a:latin typeface="TT Commons Pro"/>
              </a:rPr>
              <a:t>	MatKhau</a:t>
            </a:r>
          </a:p>
          <a:p>
            <a:pPr lvl="1" algn="just">
              <a:lnSpc>
                <a:spcPct val="115000"/>
              </a:lnSpc>
              <a:spcAft>
                <a:spcPts val="800"/>
              </a:spcAft>
              <a:buSzPts val="1000"/>
              <a:tabLst>
                <a:tab pos="914400" algn="l"/>
              </a:tabLst>
            </a:pPr>
            <a:r>
              <a:rPr lang="vi-VN" sz="4000">
                <a:solidFill>
                  <a:srgbClr val="000000"/>
                </a:solidFill>
                <a:latin typeface="TT Commons Pro"/>
              </a:rPr>
              <a:t>	HinhAnh</a:t>
            </a:r>
          </a:p>
          <a:p>
            <a:pPr lvl="1" algn="just">
              <a:lnSpc>
                <a:spcPct val="115000"/>
              </a:lnSpc>
              <a:spcAft>
                <a:spcPts val="800"/>
              </a:spcAft>
              <a:buSzPts val="1000"/>
              <a:tabLst>
                <a:tab pos="914400" algn="l"/>
              </a:tabLst>
            </a:pPr>
            <a:r>
              <a:rPr lang="vi-VN" sz="4000">
                <a:solidFill>
                  <a:srgbClr val="000000"/>
                </a:solidFill>
                <a:latin typeface="TT Commons Pro"/>
              </a:rPr>
              <a:t>	NgaySinh</a:t>
            </a:r>
          </a:p>
          <a:p>
            <a:pPr lvl="1" algn="just">
              <a:lnSpc>
                <a:spcPct val="115000"/>
              </a:lnSpc>
              <a:spcAft>
                <a:spcPts val="800"/>
              </a:spcAft>
              <a:buSzPts val="1000"/>
              <a:tabLst>
                <a:tab pos="914400" algn="l"/>
              </a:tabLst>
            </a:pPr>
            <a:r>
              <a:rPr lang="vi-VN" sz="4000" b="1">
                <a:solidFill>
                  <a:srgbClr val="000000"/>
                </a:solidFill>
                <a:latin typeface="TT Commons Pro"/>
              </a:rPr>
              <a:t>o	Tác vụ: Thêm, sửa, xóa</a:t>
            </a:r>
          </a:p>
          <a:p>
            <a:pPr marL="1200150" lvl="1" indent="-742950" algn="just">
              <a:lnSpc>
                <a:spcPct val="115000"/>
              </a:lnSpc>
              <a:spcAft>
                <a:spcPts val="800"/>
              </a:spcAft>
              <a:buSzPts val="1000"/>
              <a:buAutoNum type="arabicPeriod" startAt="2"/>
              <a:tabLst>
                <a:tab pos="914400" algn="l"/>
              </a:tabLst>
            </a:pPr>
            <a:endParaRPr lang="vi-VN" sz="4000" b="1">
              <a:solidFill>
                <a:srgbClr val="000000"/>
              </a:solidFill>
              <a:latin typeface="TT Commons Pro"/>
            </a:endParaRPr>
          </a:p>
        </p:txBody>
      </p:sp>
    </p:spTree>
    <p:extLst>
      <p:ext uri="{BB962C8B-B14F-4D97-AF65-F5344CB8AC3E}">
        <p14:creationId xmlns:p14="http://schemas.microsoft.com/office/powerpoint/2010/main" val="1791436149"/>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3" name="TextBox 12">
            <a:extLst>
              <a:ext uri="{FF2B5EF4-FFF2-40B4-BE49-F238E27FC236}">
                <a16:creationId xmlns:a16="http://schemas.microsoft.com/office/drawing/2014/main" id="{76AC5071-1A2F-4639-9F9E-A5999C1E93E5}"/>
              </a:ext>
            </a:extLst>
          </p:cNvPr>
          <p:cNvSpPr txBox="1"/>
          <p:nvPr/>
        </p:nvSpPr>
        <p:spPr>
          <a:xfrm>
            <a:off x="762001" y="960185"/>
            <a:ext cx="15087600" cy="4798750"/>
          </a:xfrm>
          <a:prstGeom prst="rect">
            <a:avLst/>
          </a:prstGeom>
          <a:noFill/>
        </p:spPr>
        <p:txBody>
          <a:bodyPr wrap="square">
            <a:spAutoFit/>
          </a:bodyPr>
          <a:lstStyle/>
          <a:p>
            <a:pPr lvl="1" algn="just">
              <a:lnSpc>
                <a:spcPct val="115000"/>
              </a:lnSpc>
              <a:spcAft>
                <a:spcPts val="800"/>
              </a:spcAft>
              <a:buSzPts val="1000"/>
              <a:tabLst>
                <a:tab pos="914400" algn="l"/>
              </a:tabLst>
            </a:pPr>
            <a:r>
              <a:rPr lang="en-US" sz="4000" b="1">
                <a:solidFill>
                  <a:srgbClr val="000000"/>
                </a:solidFill>
                <a:latin typeface="TT Commons Pro"/>
              </a:rPr>
              <a:t>Chủ đề:</a:t>
            </a:r>
          </a:p>
          <a:p>
            <a:pPr lvl="1" algn="just">
              <a:lnSpc>
                <a:spcPct val="115000"/>
              </a:lnSpc>
              <a:spcAft>
                <a:spcPts val="800"/>
              </a:spcAft>
              <a:buSzPts val="1000"/>
              <a:tabLst>
                <a:tab pos="914400" algn="l"/>
              </a:tabLst>
            </a:pPr>
            <a:r>
              <a:rPr lang="vi-VN" sz="4000" b="1">
                <a:solidFill>
                  <a:srgbClr val="000000"/>
                </a:solidFill>
                <a:latin typeface="TT Commons Pro"/>
              </a:rPr>
              <a:t>o	Cột:</a:t>
            </a:r>
          </a:p>
          <a:p>
            <a:pPr lvl="1" algn="just">
              <a:lnSpc>
                <a:spcPct val="115000"/>
              </a:lnSpc>
              <a:spcAft>
                <a:spcPts val="800"/>
              </a:spcAft>
              <a:buSzPts val="1000"/>
              <a:tabLst>
                <a:tab pos="914400" algn="l"/>
              </a:tabLst>
            </a:pPr>
            <a:r>
              <a:rPr lang="vi-VN" sz="4000">
                <a:solidFill>
                  <a:srgbClr val="000000"/>
                </a:solidFill>
                <a:latin typeface="TT Commons Pro"/>
              </a:rPr>
              <a:t>•	MaCD:  tự tăng, khoá chính.</a:t>
            </a:r>
          </a:p>
          <a:p>
            <a:pPr lvl="1" algn="just">
              <a:lnSpc>
                <a:spcPct val="115000"/>
              </a:lnSpc>
              <a:spcAft>
                <a:spcPts val="800"/>
              </a:spcAft>
              <a:buSzPts val="1000"/>
              <a:tabLst>
                <a:tab pos="914400" algn="l"/>
              </a:tabLst>
            </a:pPr>
            <a:r>
              <a:rPr lang="vi-VN" sz="4000">
                <a:solidFill>
                  <a:srgbClr val="000000"/>
                </a:solidFill>
                <a:latin typeface="TT Commons Pro"/>
              </a:rPr>
              <a:t>•	TenChuDe</a:t>
            </a:r>
          </a:p>
          <a:p>
            <a:pPr lvl="1" algn="just">
              <a:lnSpc>
                <a:spcPct val="115000"/>
              </a:lnSpc>
              <a:spcAft>
                <a:spcPts val="800"/>
              </a:spcAft>
              <a:buSzPts val="1000"/>
              <a:tabLst>
                <a:tab pos="914400" algn="l"/>
              </a:tabLst>
            </a:pPr>
            <a:r>
              <a:rPr lang="vi-VN" sz="4000" b="1">
                <a:solidFill>
                  <a:srgbClr val="000000"/>
                </a:solidFill>
                <a:latin typeface="TT Commons Pro"/>
              </a:rPr>
              <a:t>o	Tác vụ: Thêm, sửa, xóa</a:t>
            </a:r>
          </a:p>
          <a:p>
            <a:pPr marL="1200150" lvl="1" indent="-742950" algn="just">
              <a:lnSpc>
                <a:spcPct val="115000"/>
              </a:lnSpc>
              <a:spcAft>
                <a:spcPts val="800"/>
              </a:spcAft>
              <a:buSzPts val="1000"/>
              <a:buAutoNum type="arabicPeriod" startAt="2"/>
              <a:tabLst>
                <a:tab pos="914400" algn="l"/>
              </a:tabLst>
            </a:pPr>
            <a:endParaRPr lang="vi-VN" sz="4000" b="1">
              <a:solidFill>
                <a:srgbClr val="000000"/>
              </a:solidFill>
              <a:latin typeface="TT Commons Pro"/>
            </a:endParaRPr>
          </a:p>
        </p:txBody>
      </p:sp>
      <p:pic>
        <p:nvPicPr>
          <p:cNvPr id="4" name="Picture 3" descr="A screenshot of a computer&#10;&#10;AI-generated content may be incorrect.">
            <a:extLst>
              <a:ext uri="{FF2B5EF4-FFF2-40B4-BE49-F238E27FC236}">
                <a16:creationId xmlns:a16="http://schemas.microsoft.com/office/drawing/2014/main" id="{2141E7F1-F713-448B-9229-87346C0CC7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1" y="5105400"/>
            <a:ext cx="17068800" cy="4183315"/>
          </a:xfrm>
          <a:prstGeom prst="rect">
            <a:avLst/>
          </a:prstGeom>
        </p:spPr>
      </p:pic>
    </p:spTree>
    <p:extLst>
      <p:ext uri="{BB962C8B-B14F-4D97-AF65-F5344CB8AC3E}">
        <p14:creationId xmlns:p14="http://schemas.microsoft.com/office/powerpoint/2010/main" val="3540778810"/>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3" name="TextBox 12">
            <a:extLst>
              <a:ext uri="{FF2B5EF4-FFF2-40B4-BE49-F238E27FC236}">
                <a16:creationId xmlns:a16="http://schemas.microsoft.com/office/drawing/2014/main" id="{76AC5071-1A2F-4639-9F9E-A5999C1E93E5}"/>
              </a:ext>
            </a:extLst>
          </p:cNvPr>
          <p:cNvSpPr txBox="1"/>
          <p:nvPr/>
        </p:nvSpPr>
        <p:spPr>
          <a:xfrm>
            <a:off x="571500" y="404627"/>
            <a:ext cx="7086600" cy="10110973"/>
          </a:xfrm>
          <a:prstGeom prst="rect">
            <a:avLst/>
          </a:prstGeom>
          <a:noFill/>
        </p:spPr>
        <p:txBody>
          <a:bodyPr wrap="square">
            <a:spAutoFit/>
          </a:bodyPr>
          <a:lstStyle/>
          <a:p>
            <a:pPr lvl="1" algn="just">
              <a:lnSpc>
                <a:spcPct val="115000"/>
              </a:lnSpc>
              <a:spcAft>
                <a:spcPts val="800"/>
              </a:spcAft>
              <a:buSzPts val="1000"/>
              <a:tabLst>
                <a:tab pos="914400" algn="l"/>
              </a:tabLst>
            </a:pPr>
            <a:r>
              <a:rPr lang="vi-VN" sz="3200" b="1">
                <a:solidFill>
                  <a:srgbClr val="000000"/>
                </a:solidFill>
                <a:latin typeface="TT Commons Pro"/>
              </a:rPr>
              <a:t>Sách (danh sách sách):</a:t>
            </a:r>
            <a:endParaRPr lang="en-US" sz="3200" b="1">
              <a:solidFill>
                <a:srgbClr val="000000"/>
              </a:solidFill>
              <a:latin typeface="TT Commons Pro"/>
            </a:endParaRPr>
          </a:p>
          <a:p>
            <a:pPr lvl="1" algn="just">
              <a:lnSpc>
                <a:spcPct val="115000"/>
              </a:lnSpc>
              <a:spcAft>
                <a:spcPts val="800"/>
              </a:spcAft>
              <a:buSzPts val="1000"/>
              <a:tabLst>
                <a:tab pos="914400" algn="l"/>
              </a:tabLst>
            </a:pPr>
            <a:r>
              <a:rPr lang="vi-VN" sz="3200" b="1">
                <a:solidFill>
                  <a:srgbClr val="000000"/>
                </a:solidFill>
                <a:latin typeface="TT Commons Pro"/>
              </a:rPr>
              <a:t>o	Cột:</a:t>
            </a:r>
          </a:p>
          <a:p>
            <a:pPr lvl="1" algn="just">
              <a:lnSpc>
                <a:spcPct val="115000"/>
              </a:lnSpc>
              <a:spcAft>
                <a:spcPts val="800"/>
              </a:spcAft>
              <a:buSzPts val="1000"/>
              <a:tabLst>
                <a:tab pos="914400" algn="l"/>
              </a:tabLst>
            </a:pPr>
            <a:r>
              <a:rPr lang="vi-VN" sz="3200">
                <a:solidFill>
                  <a:srgbClr val="000000"/>
                </a:solidFill>
                <a:latin typeface="TT Commons Pro"/>
              </a:rPr>
              <a:t>	MaSach:  tự tăng, khoá chính.</a:t>
            </a:r>
          </a:p>
          <a:p>
            <a:pPr lvl="1" algn="just">
              <a:lnSpc>
                <a:spcPct val="115000"/>
              </a:lnSpc>
              <a:spcAft>
                <a:spcPts val="800"/>
              </a:spcAft>
              <a:buSzPts val="1000"/>
              <a:tabLst>
                <a:tab pos="914400" algn="l"/>
              </a:tabLst>
            </a:pPr>
            <a:r>
              <a:rPr lang="vi-VN" sz="3200">
                <a:solidFill>
                  <a:srgbClr val="000000"/>
                </a:solidFill>
                <a:latin typeface="TT Commons Pro"/>
              </a:rPr>
              <a:t>	TuaSach: Tên quyển sách</a:t>
            </a:r>
          </a:p>
          <a:p>
            <a:pPr lvl="1" algn="just">
              <a:lnSpc>
                <a:spcPct val="115000"/>
              </a:lnSpc>
              <a:spcAft>
                <a:spcPts val="800"/>
              </a:spcAft>
              <a:buSzPts val="1000"/>
              <a:tabLst>
                <a:tab pos="914400" algn="l"/>
              </a:tabLst>
            </a:pPr>
            <a:r>
              <a:rPr lang="vi-VN" sz="3200">
                <a:solidFill>
                  <a:srgbClr val="000000"/>
                </a:solidFill>
                <a:latin typeface="TT Commons Pro"/>
              </a:rPr>
              <a:t>	HinhAnh: Ảnh bìa</a:t>
            </a:r>
          </a:p>
          <a:p>
            <a:pPr lvl="1" algn="just">
              <a:lnSpc>
                <a:spcPct val="115000"/>
              </a:lnSpc>
              <a:spcAft>
                <a:spcPts val="800"/>
              </a:spcAft>
              <a:buSzPts val="1000"/>
              <a:tabLst>
                <a:tab pos="914400" algn="l"/>
              </a:tabLst>
            </a:pPr>
            <a:r>
              <a:rPr lang="vi-VN" sz="3200">
                <a:solidFill>
                  <a:srgbClr val="000000"/>
                </a:solidFill>
                <a:latin typeface="TT Commons Pro"/>
              </a:rPr>
              <a:t>	TacGia</a:t>
            </a:r>
          </a:p>
          <a:p>
            <a:pPr lvl="1" algn="just">
              <a:lnSpc>
                <a:spcPct val="115000"/>
              </a:lnSpc>
              <a:spcAft>
                <a:spcPts val="800"/>
              </a:spcAft>
              <a:buSzPts val="1000"/>
              <a:tabLst>
                <a:tab pos="914400" algn="l"/>
              </a:tabLst>
            </a:pPr>
            <a:r>
              <a:rPr lang="vi-VN" sz="3200">
                <a:solidFill>
                  <a:srgbClr val="000000"/>
                </a:solidFill>
                <a:latin typeface="TT Commons Pro"/>
              </a:rPr>
              <a:t>	GiaTri</a:t>
            </a:r>
          </a:p>
          <a:p>
            <a:pPr lvl="1" algn="just">
              <a:lnSpc>
                <a:spcPct val="115000"/>
              </a:lnSpc>
              <a:spcAft>
                <a:spcPts val="800"/>
              </a:spcAft>
              <a:buSzPts val="1000"/>
              <a:tabLst>
                <a:tab pos="914400" algn="l"/>
              </a:tabLst>
            </a:pPr>
            <a:r>
              <a:rPr lang="vi-VN" sz="3200">
                <a:solidFill>
                  <a:srgbClr val="000000"/>
                </a:solidFill>
                <a:latin typeface="TT Commons Pro"/>
              </a:rPr>
              <a:t>	MoTa: Giới thiệu về sách</a:t>
            </a:r>
          </a:p>
          <a:p>
            <a:pPr lvl="1" algn="just">
              <a:lnSpc>
                <a:spcPct val="115000"/>
              </a:lnSpc>
              <a:spcAft>
                <a:spcPts val="800"/>
              </a:spcAft>
              <a:buSzPts val="1000"/>
              <a:tabLst>
                <a:tab pos="914400" algn="l"/>
              </a:tabLst>
            </a:pPr>
            <a:r>
              <a:rPr lang="vi-VN" sz="3200">
                <a:solidFill>
                  <a:srgbClr val="000000"/>
                </a:solidFill>
                <a:latin typeface="TT Commons Pro"/>
              </a:rPr>
              <a:t>	MaCD</a:t>
            </a:r>
          </a:p>
          <a:p>
            <a:pPr lvl="1" algn="just">
              <a:lnSpc>
                <a:spcPct val="115000"/>
              </a:lnSpc>
              <a:spcAft>
                <a:spcPts val="800"/>
              </a:spcAft>
              <a:buSzPts val="1000"/>
              <a:tabLst>
                <a:tab pos="914400" algn="l"/>
              </a:tabLst>
            </a:pPr>
            <a:r>
              <a:rPr lang="vi-VN" sz="3200">
                <a:solidFill>
                  <a:srgbClr val="000000"/>
                </a:solidFill>
                <a:latin typeface="TT Commons Pro"/>
              </a:rPr>
              <a:t>	SoLuong</a:t>
            </a:r>
          </a:p>
          <a:p>
            <a:pPr lvl="1" algn="just">
              <a:lnSpc>
                <a:spcPct val="115000"/>
              </a:lnSpc>
              <a:spcAft>
                <a:spcPts val="800"/>
              </a:spcAft>
              <a:buSzPts val="1000"/>
              <a:tabLst>
                <a:tab pos="914400" algn="l"/>
              </a:tabLst>
            </a:pPr>
            <a:r>
              <a:rPr lang="vi-VN" sz="3200">
                <a:solidFill>
                  <a:srgbClr val="000000"/>
                </a:solidFill>
                <a:latin typeface="TT Commons Pro"/>
              </a:rPr>
              <a:t>	SoCamNghi</a:t>
            </a:r>
          </a:p>
          <a:p>
            <a:pPr lvl="1" algn="just">
              <a:lnSpc>
                <a:spcPct val="115000"/>
              </a:lnSpc>
              <a:spcAft>
                <a:spcPts val="800"/>
              </a:spcAft>
              <a:buSzPts val="1000"/>
              <a:tabLst>
                <a:tab pos="914400" algn="l"/>
              </a:tabLst>
            </a:pPr>
            <a:r>
              <a:rPr lang="vi-VN" sz="3200">
                <a:solidFill>
                  <a:srgbClr val="000000"/>
                </a:solidFill>
                <a:latin typeface="TT Commons Pro"/>
              </a:rPr>
              <a:t>	LuotDoc</a:t>
            </a:r>
          </a:p>
          <a:p>
            <a:pPr lvl="1" algn="just">
              <a:lnSpc>
                <a:spcPct val="115000"/>
              </a:lnSpc>
              <a:spcAft>
                <a:spcPts val="800"/>
              </a:spcAft>
              <a:buSzPts val="1000"/>
              <a:tabLst>
                <a:tab pos="914400" algn="l"/>
              </a:tabLst>
            </a:pPr>
            <a:r>
              <a:rPr lang="vi-VN" sz="3200">
                <a:solidFill>
                  <a:srgbClr val="000000"/>
                </a:solidFill>
                <a:latin typeface="TT Commons Pro"/>
              </a:rPr>
              <a:t>	LuotXem</a:t>
            </a:r>
          </a:p>
          <a:p>
            <a:pPr lvl="1" algn="just">
              <a:lnSpc>
                <a:spcPct val="115000"/>
              </a:lnSpc>
              <a:spcAft>
                <a:spcPts val="800"/>
              </a:spcAft>
              <a:buSzPts val="1000"/>
              <a:tabLst>
                <a:tab pos="914400" algn="l"/>
              </a:tabLst>
            </a:pPr>
            <a:r>
              <a:rPr lang="vi-VN" sz="3200" b="1">
                <a:solidFill>
                  <a:srgbClr val="000000"/>
                </a:solidFill>
                <a:latin typeface="TT Commons Pro"/>
              </a:rPr>
              <a:t>o	Tác vụ: Thêm, sửa, xóa</a:t>
            </a:r>
          </a:p>
          <a:p>
            <a:pPr marL="1200150" lvl="1" indent="-742950" algn="just">
              <a:lnSpc>
                <a:spcPct val="115000"/>
              </a:lnSpc>
              <a:spcAft>
                <a:spcPts val="800"/>
              </a:spcAft>
              <a:buSzPts val="1000"/>
              <a:buAutoNum type="arabicPeriod" startAt="4"/>
              <a:tabLst>
                <a:tab pos="914400" algn="l"/>
              </a:tabLst>
            </a:pPr>
            <a:endParaRPr lang="vi-VN" sz="4000" b="1">
              <a:solidFill>
                <a:srgbClr val="000000"/>
              </a:solidFill>
              <a:latin typeface="TT Commons Pro"/>
            </a:endParaRPr>
          </a:p>
        </p:txBody>
      </p:sp>
      <p:pic>
        <p:nvPicPr>
          <p:cNvPr id="6" name="Picture 5" descr="A close-up of a text&#10;&#10;AI-generated content may be incorrect.">
            <a:extLst>
              <a:ext uri="{FF2B5EF4-FFF2-40B4-BE49-F238E27FC236}">
                <a16:creationId xmlns:a16="http://schemas.microsoft.com/office/drawing/2014/main" id="{36AAE9C7-4D39-4F05-81C1-DE5109EB30C8}"/>
              </a:ext>
            </a:extLst>
          </p:cNvPr>
          <p:cNvPicPr>
            <a:picLocks noChangeAspect="1"/>
          </p:cNvPicPr>
          <p:nvPr/>
        </p:nvPicPr>
        <p:blipFill>
          <a:blip r:embed="rId3"/>
          <a:stretch>
            <a:fillRect/>
          </a:stretch>
        </p:blipFill>
        <p:spPr>
          <a:xfrm>
            <a:off x="7048500" y="1896804"/>
            <a:ext cx="10668000" cy="6317364"/>
          </a:xfrm>
          <a:prstGeom prst="rect">
            <a:avLst/>
          </a:prstGeom>
        </p:spPr>
      </p:pic>
    </p:spTree>
    <p:extLst>
      <p:ext uri="{BB962C8B-B14F-4D97-AF65-F5344CB8AC3E}">
        <p14:creationId xmlns:p14="http://schemas.microsoft.com/office/powerpoint/2010/main" val="2898913337"/>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69014" r="-58594" b="-12931"/>
            </a:stretch>
          </a:blipFill>
        </p:spPr>
        <p:txBody>
          <a:bodyPr/>
          <a:lstStyle/>
          <a:p>
            <a:endParaRPr lang="en-US"/>
          </a:p>
        </p:txBody>
      </p:sp>
      <p:sp>
        <p:nvSpPr>
          <p:cNvPr id="3" name="Freeform 3"/>
          <p:cNvSpPr/>
          <p:nvPr/>
        </p:nvSpPr>
        <p:spPr>
          <a:xfrm rot="9007576">
            <a:off x="-3718518" y="1240391"/>
            <a:ext cx="10624840" cy="12724359"/>
          </a:xfrm>
          <a:custGeom>
            <a:avLst/>
            <a:gdLst/>
            <a:ahLst/>
            <a:cxnLst/>
            <a:rect l="l" t="t" r="r" b="b"/>
            <a:pathLst>
              <a:path w="10624840" h="12724359">
                <a:moveTo>
                  <a:pt x="0" y="0"/>
                </a:moveTo>
                <a:lnTo>
                  <a:pt x="10624840" y="0"/>
                </a:lnTo>
                <a:lnTo>
                  <a:pt x="10624840" y="12724360"/>
                </a:lnTo>
                <a:lnTo>
                  <a:pt x="0" y="12724360"/>
                </a:lnTo>
                <a:lnTo>
                  <a:pt x="0" y="0"/>
                </a:lnTo>
                <a:close/>
              </a:path>
            </a:pathLst>
          </a:custGeom>
          <a:blipFill>
            <a:blip r:embed="rId3">
              <a:alphaModFix amt="85000"/>
            </a:blip>
            <a:stretch>
              <a:fillRect/>
            </a:stretch>
          </a:blipFill>
        </p:spPr>
        <p:txBody>
          <a:bodyPr/>
          <a:lstStyle/>
          <a:p>
            <a:endParaRPr lang="en-US"/>
          </a:p>
        </p:txBody>
      </p:sp>
      <p:sp>
        <p:nvSpPr>
          <p:cNvPr id="5" name="TextBox 5"/>
          <p:cNvSpPr txBox="1"/>
          <p:nvPr/>
        </p:nvSpPr>
        <p:spPr>
          <a:xfrm>
            <a:off x="1028700" y="883613"/>
            <a:ext cx="8115300" cy="2661626"/>
          </a:xfrm>
          <a:prstGeom prst="rect">
            <a:avLst/>
          </a:prstGeom>
        </p:spPr>
        <p:txBody>
          <a:bodyPr wrap="square" lIns="0" tIns="0" rIns="0" bIns="0" rtlCol="0" anchor="t">
            <a:spAutoFit/>
          </a:bodyPr>
          <a:lstStyle/>
          <a:p>
            <a:pPr algn="l">
              <a:lnSpc>
                <a:spcPts val="10800"/>
              </a:lnSpc>
            </a:pPr>
            <a:r>
              <a:rPr lang="en-US" sz="7200">
                <a:solidFill>
                  <a:srgbClr val="000000"/>
                </a:solidFill>
                <a:latin typeface="Noto Serif Display Light"/>
                <a:ea typeface="Noto Serif Display Light"/>
                <a:cs typeface="Noto Serif Display Light"/>
                <a:sym typeface="Noto Serif Display Light"/>
              </a:rPr>
              <a:t>NỘI DUNG</a:t>
            </a:r>
          </a:p>
          <a:p>
            <a:pPr algn="l">
              <a:lnSpc>
                <a:spcPts val="10800"/>
              </a:lnSpc>
            </a:pPr>
            <a:r>
              <a:rPr lang="en-US" sz="7200">
                <a:solidFill>
                  <a:srgbClr val="000000"/>
                </a:solidFill>
                <a:latin typeface="Noto Serif Display Light"/>
                <a:ea typeface="Noto Serif Display Light"/>
                <a:cs typeface="Noto Serif Display Light"/>
                <a:sym typeface="Noto Serif Display Light"/>
              </a:rPr>
              <a:t>BÀI BÁO CÁO</a:t>
            </a:r>
          </a:p>
        </p:txBody>
      </p:sp>
      <p:sp>
        <p:nvSpPr>
          <p:cNvPr id="7" name="TextBox 7"/>
          <p:cNvSpPr txBox="1"/>
          <p:nvPr/>
        </p:nvSpPr>
        <p:spPr>
          <a:xfrm>
            <a:off x="7543800" y="5448662"/>
            <a:ext cx="9188011" cy="1102225"/>
          </a:xfrm>
          <a:prstGeom prst="rect">
            <a:avLst/>
          </a:prstGeom>
        </p:spPr>
        <p:txBody>
          <a:bodyPr lIns="0" tIns="0" rIns="0" bIns="0" rtlCol="0" anchor="t">
            <a:spAutoFit/>
          </a:bodyPr>
          <a:lstStyle/>
          <a:p>
            <a:pPr marL="647700" lvl="1" indent="-323850" algn="l">
              <a:lnSpc>
                <a:spcPts val="4500"/>
              </a:lnSpc>
              <a:buFont typeface="Arial"/>
              <a:buChar char="•"/>
            </a:pPr>
            <a:r>
              <a:rPr lang="en-US" sz="3000">
                <a:solidFill>
                  <a:srgbClr val="000000"/>
                </a:solidFill>
                <a:latin typeface="TT Commons Pro"/>
                <a:ea typeface="TT Commons Pro"/>
                <a:cs typeface="TT Commons Pro"/>
                <a:sym typeface="TT Commons Pro"/>
              </a:rPr>
              <a:t>Phần I: Giới thiệu về trang web</a:t>
            </a:r>
          </a:p>
          <a:p>
            <a:pPr marL="647700" lvl="1" indent="-323850" algn="l">
              <a:lnSpc>
                <a:spcPts val="4500"/>
              </a:lnSpc>
              <a:buFont typeface="Arial"/>
              <a:buChar char="•"/>
            </a:pPr>
            <a:r>
              <a:rPr lang="en-US" sz="3000">
                <a:solidFill>
                  <a:srgbClr val="000000"/>
                </a:solidFill>
                <a:latin typeface="TT Commons Pro"/>
                <a:ea typeface="TT Commons Pro"/>
                <a:cs typeface="TT Commons Pro"/>
                <a:sym typeface="TT Commons Pro"/>
              </a:rPr>
              <a:t>Phần II: Tính năng của trang web</a:t>
            </a:r>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sp>
        <p:nvSpPr>
          <p:cNvPr id="13" name="TextBox 12">
            <a:extLst>
              <a:ext uri="{FF2B5EF4-FFF2-40B4-BE49-F238E27FC236}">
                <a16:creationId xmlns:a16="http://schemas.microsoft.com/office/drawing/2014/main" id="{76AC5071-1A2F-4639-9F9E-A5999C1E93E5}"/>
              </a:ext>
            </a:extLst>
          </p:cNvPr>
          <p:cNvSpPr txBox="1"/>
          <p:nvPr/>
        </p:nvSpPr>
        <p:spPr>
          <a:xfrm>
            <a:off x="1600200" y="396021"/>
            <a:ext cx="7810500" cy="7435369"/>
          </a:xfrm>
          <a:prstGeom prst="rect">
            <a:avLst/>
          </a:prstGeom>
          <a:noFill/>
        </p:spPr>
        <p:txBody>
          <a:bodyPr wrap="square">
            <a:spAutoFit/>
          </a:bodyPr>
          <a:lstStyle/>
          <a:p>
            <a:pPr lvl="1" algn="just">
              <a:lnSpc>
                <a:spcPct val="115000"/>
              </a:lnSpc>
              <a:spcAft>
                <a:spcPts val="800"/>
              </a:spcAft>
              <a:buSzPts val="1000"/>
              <a:tabLst>
                <a:tab pos="914400" algn="l"/>
              </a:tabLst>
            </a:pPr>
            <a:r>
              <a:rPr lang="en-US" sz="3200" b="1">
                <a:solidFill>
                  <a:srgbClr val="000000"/>
                </a:solidFill>
                <a:latin typeface="TT Commons Pro"/>
              </a:rPr>
              <a:t>5. </a:t>
            </a:r>
            <a:r>
              <a:rPr lang="vi-VN" sz="3200" b="1">
                <a:solidFill>
                  <a:srgbClr val="000000"/>
                </a:solidFill>
                <a:latin typeface="TT Commons Pro"/>
              </a:rPr>
              <a:t>Mượn/Trảo</a:t>
            </a:r>
            <a:endParaRPr lang="en-US" sz="3200" b="1">
              <a:solidFill>
                <a:srgbClr val="000000"/>
              </a:solidFill>
              <a:latin typeface="TT Commons Pro"/>
            </a:endParaRPr>
          </a:p>
          <a:p>
            <a:pPr lvl="1" algn="just">
              <a:lnSpc>
                <a:spcPct val="115000"/>
              </a:lnSpc>
              <a:spcAft>
                <a:spcPts val="800"/>
              </a:spcAft>
              <a:buSzPts val="1000"/>
              <a:tabLst>
                <a:tab pos="914400" algn="l"/>
              </a:tabLst>
            </a:pPr>
            <a:r>
              <a:rPr lang="vi-VN" sz="3200" b="1">
                <a:solidFill>
                  <a:srgbClr val="000000"/>
                </a:solidFill>
                <a:latin typeface="TT Commons Pro"/>
              </a:rPr>
              <a:t>o	Cột:</a:t>
            </a:r>
          </a:p>
          <a:p>
            <a:pPr lvl="1" algn="just">
              <a:lnSpc>
                <a:spcPct val="115000"/>
              </a:lnSpc>
              <a:spcAft>
                <a:spcPts val="800"/>
              </a:spcAft>
              <a:buSzPts val="1000"/>
              <a:tabLst>
                <a:tab pos="914400" algn="l"/>
              </a:tabLst>
            </a:pPr>
            <a:r>
              <a:rPr lang="vi-VN" sz="3200">
                <a:solidFill>
                  <a:srgbClr val="000000"/>
                </a:solidFill>
                <a:latin typeface="TT Commons Pro"/>
              </a:rPr>
              <a:t>•	MaLS:  tự tăng, khoá chính.</a:t>
            </a:r>
          </a:p>
          <a:p>
            <a:pPr lvl="1" algn="just">
              <a:lnSpc>
                <a:spcPct val="115000"/>
              </a:lnSpc>
              <a:spcAft>
                <a:spcPts val="800"/>
              </a:spcAft>
              <a:buSzPts val="1000"/>
              <a:tabLst>
                <a:tab pos="914400" algn="l"/>
              </a:tabLst>
            </a:pPr>
            <a:r>
              <a:rPr lang="vi-VN" sz="3200">
                <a:solidFill>
                  <a:srgbClr val="000000"/>
                </a:solidFill>
                <a:latin typeface="TT Commons Pro"/>
              </a:rPr>
              <a:t>•	NgayMuon</a:t>
            </a:r>
          </a:p>
          <a:p>
            <a:pPr lvl="1" algn="just">
              <a:lnSpc>
                <a:spcPct val="115000"/>
              </a:lnSpc>
              <a:spcAft>
                <a:spcPts val="800"/>
              </a:spcAft>
              <a:buSzPts val="1000"/>
              <a:tabLst>
                <a:tab pos="914400" algn="l"/>
              </a:tabLst>
            </a:pPr>
            <a:r>
              <a:rPr lang="vi-VN" sz="3200">
                <a:solidFill>
                  <a:srgbClr val="000000"/>
                </a:solidFill>
                <a:latin typeface="TT Commons Pro"/>
              </a:rPr>
              <a:t>•	MaTK: người mượn</a:t>
            </a:r>
          </a:p>
          <a:p>
            <a:pPr lvl="1" algn="just">
              <a:lnSpc>
                <a:spcPct val="115000"/>
              </a:lnSpc>
              <a:spcAft>
                <a:spcPts val="800"/>
              </a:spcAft>
              <a:buSzPts val="1000"/>
              <a:tabLst>
                <a:tab pos="914400" algn="l"/>
              </a:tabLst>
            </a:pPr>
            <a:r>
              <a:rPr lang="vi-VN" sz="3200">
                <a:solidFill>
                  <a:srgbClr val="000000"/>
                </a:solidFill>
                <a:latin typeface="TT Commons Pro"/>
              </a:rPr>
              <a:t>•	SoSachMuon</a:t>
            </a:r>
          </a:p>
          <a:p>
            <a:pPr lvl="1" algn="just">
              <a:lnSpc>
                <a:spcPct val="115000"/>
              </a:lnSpc>
              <a:spcAft>
                <a:spcPts val="800"/>
              </a:spcAft>
              <a:buSzPts val="1000"/>
              <a:tabLst>
                <a:tab pos="914400" algn="l"/>
              </a:tabLst>
            </a:pPr>
            <a:r>
              <a:rPr lang="vi-VN" sz="3200">
                <a:solidFill>
                  <a:srgbClr val="000000"/>
                </a:solidFill>
                <a:latin typeface="TT Commons Pro"/>
              </a:rPr>
              <a:t>•	TongTien</a:t>
            </a:r>
          </a:p>
          <a:p>
            <a:pPr lvl="1" algn="just">
              <a:lnSpc>
                <a:spcPct val="115000"/>
              </a:lnSpc>
              <a:spcAft>
                <a:spcPts val="800"/>
              </a:spcAft>
              <a:buSzPts val="1000"/>
              <a:tabLst>
                <a:tab pos="914400" algn="l"/>
              </a:tabLst>
            </a:pPr>
            <a:r>
              <a:rPr lang="vi-VN" sz="3200">
                <a:solidFill>
                  <a:srgbClr val="000000"/>
                </a:solidFill>
                <a:latin typeface="TT Commons Pro"/>
              </a:rPr>
              <a:t>•	MaTT: Trạng thái đơn mượn</a:t>
            </a:r>
          </a:p>
          <a:p>
            <a:pPr lvl="1" algn="just">
              <a:lnSpc>
                <a:spcPct val="115000"/>
              </a:lnSpc>
              <a:spcAft>
                <a:spcPts val="800"/>
              </a:spcAft>
              <a:buSzPts val="1000"/>
              <a:tabLst>
                <a:tab pos="914400" algn="l"/>
              </a:tabLst>
            </a:pPr>
            <a:r>
              <a:rPr lang="vi-VN" sz="3200" b="1">
                <a:solidFill>
                  <a:srgbClr val="000000"/>
                </a:solidFill>
                <a:latin typeface="TT Commons Pro"/>
              </a:rPr>
              <a:t>o	Tác vụ: Xem, cập nhật trạng thái</a:t>
            </a:r>
          </a:p>
          <a:p>
            <a:pPr lvl="1" algn="just">
              <a:lnSpc>
                <a:spcPct val="115000"/>
              </a:lnSpc>
              <a:spcAft>
                <a:spcPts val="800"/>
              </a:spcAft>
              <a:buSzPts val="1000"/>
              <a:tabLst>
                <a:tab pos="914400" algn="l"/>
              </a:tabLst>
            </a:pPr>
            <a:r>
              <a:rPr lang="vi-VN" sz="3200" b="1">
                <a:solidFill>
                  <a:srgbClr val="000000"/>
                </a:solidFill>
                <a:latin typeface="TT Commons Pro"/>
              </a:rPr>
              <a:t>	</a:t>
            </a:r>
            <a:endParaRPr lang="en-US" sz="3200" b="1">
              <a:solidFill>
                <a:srgbClr val="000000"/>
              </a:solidFill>
              <a:latin typeface="TT Commons Pro"/>
            </a:endParaRPr>
          </a:p>
          <a:p>
            <a:pPr marL="1200150" lvl="1" indent="-742950" algn="just">
              <a:lnSpc>
                <a:spcPct val="115000"/>
              </a:lnSpc>
              <a:spcAft>
                <a:spcPts val="800"/>
              </a:spcAft>
              <a:buSzPts val="1000"/>
              <a:buAutoNum type="arabicPeriod" startAt="4"/>
              <a:tabLst>
                <a:tab pos="914400" algn="l"/>
              </a:tabLst>
            </a:pPr>
            <a:endParaRPr lang="vi-VN" sz="4000" b="1">
              <a:solidFill>
                <a:srgbClr val="000000"/>
              </a:solidFill>
              <a:latin typeface="TT Commons Pro"/>
            </a:endParaRPr>
          </a:p>
        </p:txBody>
      </p:sp>
      <p:pic>
        <p:nvPicPr>
          <p:cNvPr id="5" name="Picture 4">
            <a:extLst>
              <a:ext uri="{FF2B5EF4-FFF2-40B4-BE49-F238E27FC236}">
                <a16:creationId xmlns:a16="http://schemas.microsoft.com/office/drawing/2014/main" id="{54454053-88CC-4E84-9E2F-C5CDECAC06E5}"/>
              </a:ext>
            </a:extLst>
          </p:cNvPr>
          <p:cNvPicPr>
            <a:picLocks noChangeAspect="1"/>
          </p:cNvPicPr>
          <p:nvPr/>
        </p:nvPicPr>
        <p:blipFill>
          <a:blip r:embed="rId3"/>
          <a:stretch>
            <a:fillRect/>
          </a:stretch>
        </p:blipFill>
        <p:spPr>
          <a:xfrm>
            <a:off x="762000" y="6499413"/>
            <a:ext cx="16764000" cy="2681165"/>
          </a:xfrm>
          <a:prstGeom prst="rect">
            <a:avLst/>
          </a:prstGeom>
        </p:spPr>
      </p:pic>
    </p:spTree>
    <p:extLst>
      <p:ext uri="{BB962C8B-B14F-4D97-AF65-F5344CB8AC3E}">
        <p14:creationId xmlns:p14="http://schemas.microsoft.com/office/powerpoint/2010/main" val="1642156799"/>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7047863" y="-2001311"/>
            <a:ext cx="14962533" cy="14438844"/>
          </a:xfrm>
          <a:custGeom>
            <a:avLst/>
            <a:gdLst/>
            <a:ahLst/>
            <a:cxnLst/>
            <a:rect l="l" t="t" r="r" b="b"/>
            <a:pathLst>
              <a:path w="14962533" h="14438844">
                <a:moveTo>
                  <a:pt x="0" y="0"/>
                </a:moveTo>
                <a:lnTo>
                  <a:pt x="14962532" y="0"/>
                </a:lnTo>
                <a:lnTo>
                  <a:pt x="14962532" y="14438844"/>
                </a:lnTo>
                <a:lnTo>
                  <a:pt x="0" y="14438844"/>
                </a:lnTo>
                <a:lnTo>
                  <a:pt x="0" y="0"/>
                </a:lnTo>
                <a:close/>
              </a:path>
            </a:pathLst>
          </a:custGeom>
          <a:blipFill>
            <a:blip r:embed="rId2"/>
            <a:stretch>
              <a:fillRect/>
            </a:stretch>
          </a:blipFill>
        </p:spPr>
        <p:txBody>
          <a:bodyPr/>
          <a:lstStyle/>
          <a:p>
            <a:endParaRPr lang="en-US"/>
          </a:p>
        </p:txBody>
      </p:sp>
      <p:pic>
        <p:nvPicPr>
          <p:cNvPr id="5" name="Picture 4" descr="A screenshot of a computer&#10;&#10;AI-generated content may be incorrect.">
            <a:extLst>
              <a:ext uri="{FF2B5EF4-FFF2-40B4-BE49-F238E27FC236}">
                <a16:creationId xmlns:a16="http://schemas.microsoft.com/office/drawing/2014/main" id="{EE66AA77-5E36-471D-8027-E52B0ECCF73F}"/>
              </a:ext>
            </a:extLst>
          </p:cNvPr>
          <p:cNvPicPr>
            <a:picLocks noChangeAspect="1"/>
          </p:cNvPicPr>
          <p:nvPr/>
        </p:nvPicPr>
        <p:blipFill>
          <a:blip r:embed="rId3"/>
          <a:stretch>
            <a:fillRect/>
          </a:stretch>
        </p:blipFill>
        <p:spPr>
          <a:xfrm>
            <a:off x="1857651" y="3113087"/>
            <a:ext cx="14572697" cy="4977448"/>
          </a:xfrm>
          <a:prstGeom prst="rect">
            <a:avLst/>
          </a:prstGeom>
        </p:spPr>
      </p:pic>
    </p:spTree>
    <p:extLst>
      <p:ext uri="{BB962C8B-B14F-4D97-AF65-F5344CB8AC3E}">
        <p14:creationId xmlns:p14="http://schemas.microsoft.com/office/powerpoint/2010/main" val="3019749512"/>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550296">
            <a:off x="5789713" y="-6055827"/>
            <a:ext cx="17658977" cy="14436213"/>
          </a:xfrm>
          <a:custGeom>
            <a:avLst/>
            <a:gdLst/>
            <a:ahLst/>
            <a:cxnLst/>
            <a:rect l="l" t="t" r="r" b="b"/>
            <a:pathLst>
              <a:path w="17658977" h="14436213">
                <a:moveTo>
                  <a:pt x="0" y="0"/>
                </a:moveTo>
                <a:lnTo>
                  <a:pt x="17658977" y="0"/>
                </a:lnTo>
                <a:lnTo>
                  <a:pt x="17658977" y="14436214"/>
                </a:lnTo>
                <a:lnTo>
                  <a:pt x="0" y="14436214"/>
                </a:lnTo>
                <a:lnTo>
                  <a:pt x="0" y="0"/>
                </a:lnTo>
                <a:close/>
              </a:path>
            </a:pathLst>
          </a:custGeom>
          <a:blipFill>
            <a:blip r:embed="rId2">
              <a:alphaModFix amt="76000"/>
            </a:blip>
            <a:stretch>
              <a:fillRect/>
            </a:stretch>
          </a:blipFill>
        </p:spPr>
        <p:txBody>
          <a:bodyPr/>
          <a:lstStyle/>
          <a:p>
            <a:endParaRPr lang="en-US"/>
          </a:p>
        </p:txBody>
      </p:sp>
      <p:sp>
        <p:nvSpPr>
          <p:cNvPr id="3" name="Freeform 3"/>
          <p:cNvSpPr/>
          <p:nvPr/>
        </p:nvSpPr>
        <p:spPr>
          <a:xfrm>
            <a:off x="-4063904" y="1759714"/>
            <a:ext cx="13938055" cy="13938055"/>
          </a:xfrm>
          <a:custGeom>
            <a:avLst/>
            <a:gdLst/>
            <a:ahLst/>
            <a:cxnLst/>
            <a:rect l="l" t="t" r="r" b="b"/>
            <a:pathLst>
              <a:path w="13938055" h="13938055">
                <a:moveTo>
                  <a:pt x="0" y="0"/>
                </a:moveTo>
                <a:lnTo>
                  <a:pt x="13938055" y="0"/>
                </a:lnTo>
                <a:lnTo>
                  <a:pt x="13938055" y="13938055"/>
                </a:lnTo>
                <a:lnTo>
                  <a:pt x="0" y="13938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458912" y="1603120"/>
            <a:ext cx="15370176" cy="7083837"/>
            <a:chOff x="0" y="-222251"/>
            <a:chExt cx="18482737" cy="9248383"/>
          </a:xfrm>
        </p:grpSpPr>
        <p:sp>
          <p:nvSpPr>
            <p:cNvPr id="5" name="TextBox 5"/>
            <p:cNvSpPr txBox="1"/>
            <p:nvPr/>
          </p:nvSpPr>
          <p:spPr>
            <a:xfrm>
              <a:off x="0" y="-222251"/>
              <a:ext cx="18482737" cy="1702176"/>
            </a:xfrm>
            <a:prstGeom prst="rect">
              <a:avLst/>
            </a:prstGeom>
          </p:spPr>
          <p:txBody>
            <a:bodyPr lIns="0" tIns="0" rIns="0" bIns="0" rtlCol="0" anchor="t">
              <a:spAutoFit/>
            </a:bodyPr>
            <a:lstStyle/>
            <a:p>
              <a:pPr algn="ctr">
                <a:lnSpc>
                  <a:spcPts val="10800"/>
                </a:lnSpc>
              </a:pPr>
              <a:r>
                <a:rPr lang="en-US" sz="7200" b="1">
                  <a:solidFill>
                    <a:srgbClr val="000000"/>
                  </a:solidFill>
                  <a:latin typeface="Noto Serif Display Light"/>
                  <a:ea typeface="Noto Serif Display Light"/>
                  <a:cs typeface="Noto Serif Display Light"/>
                  <a:sym typeface="Noto Serif Display Light"/>
                </a:rPr>
                <a:t>3. Công nghệ sử dụng</a:t>
              </a:r>
            </a:p>
          </p:txBody>
        </p:sp>
        <p:sp>
          <p:nvSpPr>
            <p:cNvPr id="6" name="TextBox 6"/>
            <p:cNvSpPr txBox="1"/>
            <p:nvPr/>
          </p:nvSpPr>
          <p:spPr>
            <a:xfrm>
              <a:off x="0" y="2912758"/>
              <a:ext cx="18482737" cy="6113374"/>
            </a:xfrm>
            <a:prstGeom prst="rect">
              <a:avLst/>
            </a:prstGeom>
          </p:spPr>
          <p:txBody>
            <a:bodyPr lIns="0" tIns="0" rIns="0" bIns="0" rtlCol="0" anchor="t">
              <a:spAutoFit/>
            </a:bodyPr>
            <a:lstStyle/>
            <a:p>
              <a:pPr algn="just">
                <a:lnSpc>
                  <a:spcPts val="4550"/>
                </a:lnSpc>
              </a:pPr>
              <a:r>
                <a:rPr lang="vi-VN" sz="3600" b="1">
                  <a:solidFill>
                    <a:srgbClr val="000000"/>
                  </a:solidFill>
                  <a:latin typeface="TT Commons Pro"/>
                  <a:ea typeface="TT Commons Pro"/>
                  <a:cs typeface="TT Commons Pro"/>
                  <a:sym typeface="TT Commons Pro"/>
                </a:rPr>
                <a:t>1.	Front-end:</a:t>
              </a:r>
            </a:p>
            <a:p>
              <a:pPr algn="just">
                <a:lnSpc>
                  <a:spcPts val="4550"/>
                </a:lnSpc>
              </a:pPr>
              <a:r>
                <a:rPr lang="vi-VN" sz="3600">
                  <a:solidFill>
                    <a:srgbClr val="000000"/>
                  </a:solidFill>
                  <a:latin typeface="TT Commons Pro"/>
                  <a:ea typeface="TT Commons Pro"/>
                  <a:cs typeface="TT Commons Pro"/>
                  <a:sym typeface="TT Commons Pro"/>
                </a:rPr>
                <a:t>o	HTML, CSS, JavaScript.</a:t>
              </a:r>
            </a:p>
            <a:p>
              <a:pPr algn="just">
                <a:lnSpc>
                  <a:spcPts val="4550"/>
                </a:lnSpc>
              </a:pPr>
              <a:r>
                <a:rPr lang="vi-VN" sz="3600" b="1">
                  <a:solidFill>
                    <a:srgbClr val="000000"/>
                  </a:solidFill>
                  <a:latin typeface="TT Commons Pro"/>
                  <a:ea typeface="TT Commons Pro"/>
                  <a:cs typeface="TT Commons Pro"/>
                  <a:sym typeface="TT Commons Pro"/>
                </a:rPr>
                <a:t>2.	Back-end:</a:t>
              </a:r>
            </a:p>
            <a:p>
              <a:pPr algn="just">
                <a:lnSpc>
                  <a:spcPts val="4550"/>
                </a:lnSpc>
              </a:pPr>
              <a:r>
                <a:rPr lang="vi-VN" sz="3600">
                  <a:solidFill>
                    <a:srgbClr val="000000"/>
                  </a:solidFill>
                  <a:latin typeface="TT Commons Pro"/>
                  <a:ea typeface="TT Commons Pro"/>
                  <a:cs typeface="TT Commons Pro"/>
                  <a:sym typeface="TT Commons Pro"/>
                </a:rPr>
                <a:t>o	PHP </a:t>
              </a:r>
            </a:p>
            <a:p>
              <a:pPr algn="just">
                <a:lnSpc>
                  <a:spcPts val="4550"/>
                </a:lnSpc>
              </a:pPr>
              <a:r>
                <a:rPr lang="vi-VN" sz="3600">
                  <a:solidFill>
                    <a:srgbClr val="000000"/>
                  </a:solidFill>
                  <a:latin typeface="TT Commons Pro"/>
                  <a:ea typeface="TT Commons Pro"/>
                  <a:cs typeface="TT Commons Pro"/>
                  <a:sym typeface="TT Commons Pro"/>
                </a:rPr>
                <a:t>o	MySQL để quản lý cơ sở dữ liệu.</a:t>
              </a:r>
            </a:p>
            <a:p>
              <a:pPr algn="just">
                <a:lnSpc>
                  <a:spcPts val="4550"/>
                </a:lnSpc>
              </a:pPr>
              <a:r>
                <a:rPr lang="vi-VN" sz="3600" b="1">
                  <a:solidFill>
                    <a:srgbClr val="000000"/>
                  </a:solidFill>
                  <a:latin typeface="TT Commons Pro"/>
                  <a:ea typeface="TT Commons Pro"/>
                  <a:cs typeface="TT Commons Pro"/>
                  <a:sym typeface="TT Commons Pro"/>
                </a:rPr>
                <a:t>3.	Công cụ hỗ trợ:</a:t>
              </a:r>
            </a:p>
            <a:p>
              <a:pPr algn="just">
                <a:lnSpc>
                  <a:spcPts val="4550"/>
                </a:lnSpc>
              </a:pPr>
              <a:r>
                <a:rPr lang="vi-VN" sz="3600">
                  <a:solidFill>
                    <a:srgbClr val="000000"/>
                  </a:solidFill>
                  <a:latin typeface="TT Commons Pro"/>
                  <a:ea typeface="TT Commons Pro"/>
                  <a:cs typeface="TT Commons Pro"/>
                  <a:sym typeface="TT Commons Pro"/>
                </a:rPr>
                <a:t>o	Laragon để chạy server local.</a:t>
              </a:r>
            </a:p>
            <a:p>
              <a:pPr algn="just">
                <a:lnSpc>
                  <a:spcPts val="4550"/>
                </a:lnSpc>
              </a:pPr>
              <a:r>
                <a:rPr lang="vi-VN" sz="3600">
                  <a:solidFill>
                    <a:srgbClr val="000000"/>
                  </a:solidFill>
                  <a:latin typeface="TT Commons Pro"/>
                  <a:ea typeface="TT Commons Pro"/>
                  <a:cs typeface="TT Commons Pro"/>
                  <a:sym typeface="TT Commons Pro"/>
                </a:rPr>
                <a:t>o	phpMyAdmin để quản lý cơ sở dữ liệu.</a:t>
              </a:r>
            </a:p>
          </p:txBody>
        </p:sp>
      </p:grpSp>
    </p:spTree>
    <p:extLst>
      <p:ext uri="{BB962C8B-B14F-4D97-AF65-F5344CB8AC3E}">
        <p14:creationId xmlns:p14="http://schemas.microsoft.com/office/powerpoint/2010/main" val="1770246144"/>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550296">
            <a:off x="5789713" y="-6055827"/>
            <a:ext cx="17658977" cy="14436213"/>
          </a:xfrm>
          <a:custGeom>
            <a:avLst/>
            <a:gdLst/>
            <a:ahLst/>
            <a:cxnLst/>
            <a:rect l="l" t="t" r="r" b="b"/>
            <a:pathLst>
              <a:path w="17658977" h="14436213">
                <a:moveTo>
                  <a:pt x="0" y="0"/>
                </a:moveTo>
                <a:lnTo>
                  <a:pt x="17658977" y="0"/>
                </a:lnTo>
                <a:lnTo>
                  <a:pt x="17658977" y="14436214"/>
                </a:lnTo>
                <a:lnTo>
                  <a:pt x="0" y="14436214"/>
                </a:lnTo>
                <a:lnTo>
                  <a:pt x="0" y="0"/>
                </a:lnTo>
                <a:close/>
              </a:path>
            </a:pathLst>
          </a:custGeom>
          <a:blipFill>
            <a:blip r:embed="rId2">
              <a:alphaModFix amt="76000"/>
            </a:blip>
            <a:stretch>
              <a:fillRect/>
            </a:stretch>
          </a:blipFill>
        </p:spPr>
        <p:txBody>
          <a:bodyPr/>
          <a:lstStyle/>
          <a:p>
            <a:endParaRPr lang="en-US"/>
          </a:p>
        </p:txBody>
      </p:sp>
      <p:sp>
        <p:nvSpPr>
          <p:cNvPr id="3" name="Freeform 3"/>
          <p:cNvSpPr/>
          <p:nvPr/>
        </p:nvSpPr>
        <p:spPr>
          <a:xfrm>
            <a:off x="-4063904" y="1759714"/>
            <a:ext cx="13938055" cy="13938055"/>
          </a:xfrm>
          <a:custGeom>
            <a:avLst/>
            <a:gdLst/>
            <a:ahLst/>
            <a:cxnLst/>
            <a:rect l="l" t="t" r="r" b="b"/>
            <a:pathLst>
              <a:path w="13938055" h="13938055">
                <a:moveTo>
                  <a:pt x="0" y="0"/>
                </a:moveTo>
                <a:lnTo>
                  <a:pt x="13938055" y="0"/>
                </a:lnTo>
                <a:lnTo>
                  <a:pt x="13938055" y="13938055"/>
                </a:lnTo>
                <a:lnTo>
                  <a:pt x="0" y="13938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990600" y="478973"/>
            <a:ext cx="16687800" cy="9316519"/>
            <a:chOff x="0" y="-222251"/>
            <a:chExt cx="18482737" cy="17094383"/>
          </a:xfrm>
        </p:grpSpPr>
        <p:sp>
          <p:nvSpPr>
            <p:cNvPr id="5" name="TextBox 5"/>
            <p:cNvSpPr txBox="1"/>
            <p:nvPr/>
          </p:nvSpPr>
          <p:spPr>
            <a:xfrm>
              <a:off x="0" y="-222251"/>
              <a:ext cx="18482737" cy="2306070"/>
            </a:xfrm>
            <a:prstGeom prst="rect">
              <a:avLst/>
            </a:prstGeom>
          </p:spPr>
          <p:txBody>
            <a:bodyPr lIns="0" tIns="0" rIns="0" bIns="0" rtlCol="0" anchor="t">
              <a:spAutoFit/>
            </a:bodyPr>
            <a:lstStyle/>
            <a:p>
              <a:pPr algn="ctr">
                <a:lnSpc>
                  <a:spcPts val="10800"/>
                </a:lnSpc>
              </a:pPr>
              <a:r>
                <a:rPr lang="vi-VN" sz="6000" b="1">
                  <a:solidFill>
                    <a:srgbClr val="000000"/>
                  </a:solidFill>
                  <a:latin typeface="Noto Serif Display Light"/>
                  <a:ea typeface="Noto Serif Display Light"/>
                  <a:cs typeface="Noto Serif Display Light"/>
                  <a:sym typeface="Noto Serif Display Light"/>
                </a:rPr>
                <a:t>4. Lưu đồ hoạt động</a:t>
              </a:r>
              <a:endParaRPr lang="en-US" sz="6000" b="1">
                <a:solidFill>
                  <a:srgbClr val="000000"/>
                </a:solidFill>
                <a:latin typeface="Noto Serif Display Light"/>
                <a:ea typeface="Noto Serif Display Light"/>
                <a:cs typeface="Noto Serif Display Light"/>
                <a:sym typeface="Noto Serif Display Light"/>
              </a:endParaRPr>
            </a:p>
          </p:txBody>
        </p:sp>
        <p:sp>
          <p:nvSpPr>
            <p:cNvPr id="6" name="TextBox 6"/>
            <p:cNvSpPr txBox="1"/>
            <p:nvPr/>
          </p:nvSpPr>
          <p:spPr>
            <a:xfrm>
              <a:off x="0" y="1853801"/>
              <a:ext cx="18482737" cy="15018331"/>
            </a:xfrm>
            <a:prstGeom prst="rect">
              <a:avLst/>
            </a:prstGeom>
          </p:spPr>
          <p:txBody>
            <a:bodyPr lIns="0" tIns="0" rIns="0" bIns="0" rtlCol="0" anchor="t">
              <a:spAutoFit/>
            </a:bodyPr>
            <a:lstStyle/>
            <a:p>
              <a:pPr algn="just">
                <a:lnSpc>
                  <a:spcPts val="4550"/>
                </a:lnSpc>
              </a:pPr>
              <a:r>
                <a:rPr lang="vi-VN" sz="2800" b="1">
                  <a:solidFill>
                    <a:srgbClr val="000000"/>
                  </a:solidFill>
                  <a:latin typeface="TT Commons Pro"/>
                  <a:ea typeface="TT Commons Pro"/>
                  <a:cs typeface="TT Commons Pro"/>
                  <a:sym typeface="TT Commons Pro"/>
                </a:rPr>
                <a:t>4.1. Quy trình mượn sách</a:t>
              </a:r>
            </a:p>
            <a:p>
              <a:pPr algn="just">
                <a:lnSpc>
                  <a:spcPts val="4550"/>
                </a:lnSpc>
              </a:pPr>
              <a:r>
                <a:rPr lang="vi-VN" sz="2800">
                  <a:solidFill>
                    <a:srgbClr val="000000"/>
                  </a:solidFill>
                  <a:latin typeface="TT Commons Pro"/>
                  <a:ea typeface="TT Commons Pro"/>
                  <a:cs typeface="TT Commons Pro"/>
                  <a:sym typeface="TT Commons Pro"/>
                </a:rPr>
                <a:t>1.	Người dùng chọn sách từ danh sách trên trang chủ dựa vào các chủ đề nổi bật và danh sách truyện được hiển thị random của từng thể loại </a:t>
              </a:r>
            </a:p>
            <a:p>
              <a:pPr algn="just">
                <a:lnSpc>
                  <a:spcPts val="4550"/>
                </a:lnSpc>
              </a:pPr>
              <a:r>
                <a:rPr lang="vi-VN" sz="2800">
                  <a:solidFill>
                    <a:srgbClr val="000000"/>
                  </a:solidFill>
                  <a:latin typeface="TT Commons Pro"/>
                  <a:ea typeface="TT Commons Pro"/>
                  <a:cs typeface="TT Commons Pro"/>
                  <a:sym typeface="TT Commons Pro"/>
                </a:rPr>
                <a:t>2.	Người dùng chọn sách và đọc chi tiết sách </a:t>
              </a:r>
            </a:p>
            <a:p>
              <a:pPr algn="just">
                <a:lnSpc>
                  <a:spcPts val="4550"/>
                </a:lnSpc>
              </a:pPr>
              <a:r>
                <a:rPr lang="vi-VN" sz="2800">
                  <a:solidFill>
                    <a:srgbClr val="000000"/>
                  </a:solidFill>
                  <a:latin typeface="TT Commons Pro"/>
                  <a:ea typeface="TT Commons Pro"/>
                  <a:cs typeface="TT Commons Pro"/>
                  <a:sym typeface="TT Commons Pro"/>
                </a:rPr>
                <a:t>3.	Người dùng ấn nút mượn để mượn sách </a:t>
              </a:r>
            </a:p>
            <a:p>
              <a:pPr algn="just">
                <a:lnSpc>
                  <a:spcPts val="4550"/>
                </a:lnSpc>
              </a:pPr>
              <a:r>
                <a:rPr lang="vi-VN" sz="2800">
                  <a:solidFill>
                    <a:srgbClr val="000000"/>
                  </a:solidFill>
                  <a:latin typeface="TT Commons Pro"/>
                  <a:ea typeface="TT Commons Pro"/>
                  <a:cs typeface="TT Commons Pro"/>
                  <a:sym typeface="TT Commons Pro"/>
                </a:rPr>
                <a:t>4.	Chọn xác nhận mượn trong giỏ hàng để hoàn tất</a:t>
              </a:r>
            </a:p>
            <a:p>
              <a:pPr algn="just">
                <a:lnSpc>
                  <a:spcPts val="4550"/>
                </a:lnSpc>
              </a:pPr>
              <a:r>
                <a:rPr lang="vi-VN" sz="2800" b="1">
                  <a:solidFill>
                    <a:srgbClr val="000000"/>
                  </a:solidFill>
                  <a:latin typeface="TT Commons Pro"/>
                  <a:ea typeface="TT Commons Pro"/>
                  <a:cs typeface="TT Commons Pro"/>
                  <a:sym typeface="TT Commons Pro"/>
                </a:rPr>
                <a:t>4.2. Quy trình thêm sách mới</a:t>
              </a:r>
            </a:p>
            <a:p>
              <a:pPr algn="just">
                <a:lnSpc>
                  <a:spcPts val="4550"/>
                </a:lnSpc>
              </a:pPr>
              <a:r>
                <a:rPr lang="vi-VN" sz="2800">
                  <a:solidFill>
                    <a:srgbClr val="000000"/>
                  </a:solidFill>
                  <a:latin typeface="TT Commons Pro"/>
                  <a:ea typeface="TT Commons Pro"/>
                  <a:cs typeface="TT Commons Pro"/>
                  <a:sym typeface="TT Commons Pro"/>
                </a:rPr>
                <a:t>1.	Quản trị viên thêm thông tin sách mới qua giao diện trang quản lý.</a:t>
              </a:r>
            </a:p>
            <a:p>
              <a:pPr algn="just">
                <a:lnSpc>
                  <a:spcPts val="4550"/>
                </a:lnSpc>
              </a:pPr>
              <a:r>
                <a:rPr lang="vi-VN" sz="2800">
                  <a:solidFill>
                    <a:srgbClr val="000000"/>
                  </a:solidFill>
                  <a:latin typeface="TT Commons Pro"/>
                  <a:ea typeface="TT Commons Pro"/>
                  <a:cs typeface="TT Commons Pro"/>
                  <a:sym typeface="TT Commons Pro"/>
                </a:rPr>
                <a:t>2.	Hệ thống lưu thông tin sách vào bảng “sach”, mỗi sách ứng với một mã sách không trùng nhau </a:t>
              </a:r>
            </a:p>
            <a:p>
              <a:pPr algn="just">
                <a:lnSpc>
                  <a:spcPts val="4550"/>
                </a:lnSpc>
              </a:pPr>
              <a:r>
                <a:rPr lang="vi-VN" sz="2800">
                  <a:solidFill>
                    <a:srgbClr val="000000"/>
                  </a:solidFill>
                  <a:latin typeface="TT Commons Pro"/>
                  <a:ea typeface="TT Commons Pro"/>
                  <a:cs typeface="TT Commons Pro"/>
                  <a:sym typeface="TT Commons Pro"/>
                </a:rPr>
                <a:t>Tương tự với chủ đề và tài khoản.</a:t>
              </a:r>
            </a:p>
            <a:p>
              <a:pPr algn="just">
                <a:lnSpc>
                  <a:spcPts val="4550"/>
                </a:lnSpc>
              </a:pPr>
              <a:r>
                <a:rPr lang="vi-VN" sz="2800" b="1">
                  <a:solidFill>
                    <a:srgbClr val="000000"/>
                  </a:solidFill>
                  <a:latin typeface="TT Commons Pro"/>
                  <a:ea typeface="TT Commons Pro"/>
                  <a:cs typeface="TT Commons Pro"/>
                  <a:sym typeface="TT Commons Pro"/>
                </a:rPr>
                <a:t>4.3. Tính năng mở rộng (tương lai)</a:t>
              </a:r>
            </a:p>
            <a:p>
              <a:pPr algn="just">
                <a:lnSpc>
                  <a:spcPts val="4550"/>
                </a:lnSpc>
              </a:pPr>
              <a:r>
                <a:rPr lang="vi-VN" sz="2800">
                  <a:solidFill>
                    <a:srgbClr val="000000"/>
                  </a:solidFill>
                  <a:latin typeface="TT Commons Pro"/>
                  <a:ea typeface="TT Commons Pro"/>
                  <a:cs typeface="TT Commons Pro"/>
                  <a:sym typeface="TT Commons Pro"/>
                </a:rPr>
                <a:t>1.	Hệ thống đánh giá: Cho phép người dùng đánh giá sách.</a:t>
              </a:r>
            </a:p>
            <a:p>
              <a:pPr algn="just">
                <a:lnSpc>
                  <a:spcPts val="4550"/>
                </a:lnSpc>
              </a:pPr>
              <a:r>
                <a:rPr lang="vi-VN" sz="2800">
                  <a:solidFill>
                    <a:srgbClr val="000000"/>
                  </a:solidFill>
                  <a:latin typeface="TT Commons Pro"/>
                  <a:ea typeface="TT Commons Pro"/>
                  <a:cs typeface="TT Commons Pro"/>
                  <a:sym typeface="TT Commons Pro"/>
                </a:rPr>
                <a:t>2.	Đề xuất truyện: Kết hợp với học máy để đưa ra đề xuất dựa trên lịch sử đọc hoặc nội dung sách.</a:t>
              </a:r>
            </a:p>
            <a:p>
              <a:pPr algn="just">
                <a:lnSpc>
                  <a:spcPts val="4550"/>
                </a:lnSpc>
              </a:pPr>
              <a:r>
                <a:rPr lang="vi-VN" sz="2800">
                  <a:solidFill>
                    <a:srgbClr val="000000"/>
                  </a:solidFill>
                  <a:latin typeface="TT Commons Pro"/>
                  <a:ea typeface="TT Commons Pro"/>
                  <a:cs typeface="TT Commons Pro"/>
                  <a:sym typeface="TT Commons Pro"/>
                </a:rPr>
                <a:t>3.	Tích hợp API thanh toán: Thanh toán trả trước/ online</a:t>
              </a:r>
            </a:p>
          </p:txBody>
        </p:sp>
      </p:grpSp>
    </p:spTree>
    <p:extLst>
      <p:ext uri="{BB962C8B-B14F-4D97-AF65-F5344CB8AC3E}">
        <p14:creationId xmlns:p14="http://schemas.microsoft.com/office/powerpoint/2010/main" val="1271635816"/>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550296">
            <a:off x="5789713" y="-6055827"/>
            <a:ext cx="17658977" cy="14436213"/>
          </a:xfrm>
          <a:custGeom>
            <a:avLst/>
            <a:gdLst/>
            <a:ahLst/>
            <a:cxnLst/>
            <a:rect l="l" t="t" r="r" b="b"/>
            <a:pathLst>
              <a:path w="17658977" h="14436213">
                <a:moveTo>
                  <a:pt x="0" y="0"/>
                </a:moveTo>
                <a:lnTo>
                  <a:pt x="17658977" y="0"/>
                </a:lnTo>
                <a:lnTo>
                  <a:pt x="17658977" y="14436214"/>
                </a:lnTo>
                <a:lnTo>
                  <a:pt x="0" y="14436214"/>
                </a:lnTo>
                <a:lnTo>
                  <a:pt x="0" y="0"/>
                </a:lnTo>
                <a:close/>
              </a:path>
            </a:pathLst>
          </a:custGeom>
          <a:blipFill>
            <a:blip r:embed="rId2">
              <a:alphaModFix amt="76000"/>
            </a:blip>
            <a:stretch>
              <a:fillRect/>
            </a:stretch>
          </a:blipFill>
        </p:spPr>
        <p:txBody>
          <a:bodyPr/>
          <a:lstStyle/>
          <a:p>
            <a:endParaRPr lang="en-US"/>
          </a:p>
        </p:txBody>
      </p:sp>
      <p:sp>
        <p:nvSpPr>
          <p:cNvPr id="3" name="Freeform 3"/>
          <p:cNvSpPr/>
          <p:nvPr/>
        </p:nvSpPr>
        <p:spPr>
          <a:xfrm>
            <a:off x="-4063904" y="1759714"/>
            <a:ext cx="13938055" cy="13938055"/>
          </a:xfrm>
          <a:custGeom>
            <a:avLst/>
            <a:gdLst/>
            <a:ahLst/>
            <a:cxnLst/>
            <a:rect l="l" t="t" r="r" b="b"/>
            <a:pathLst>
              <a:path w="13938055" h="13938055">
                <a:moveTo>
                  <a:pt x="0" y="0"/>
                </a:moveTo>
                <a:lnTo>
                  <a:pt x="13938055" y="0"/>
                </a:lnTo>
                <a:lnTo>
                  <a:pt x="13938055" y="13938055"/>
                </a:lnTo>
                <a:lnTo>
                  <a:pt x="0" y="13938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990600" y="478973"/>
            <a:ext cx="16687800" cy="8703127"/>
            <a:chOff x="0" y="-222251"/>
            <a:chExt cx="18482737" cy="11705046"/>
          </a:xfrm>
        </p:grpSpPr>
        <p:sp>
          <p:nvSpPr>
            <p:cNvPr id="5" name="TextBox 5"/>
            <p:cNvSpPr txBox="1"/>
            <p:nvPr/>
          </p:nvSpPr>
          <p:spPr>
            <a:xfrm>
              <a:off x="0" y="-222251"/>
              <a:ext cx="18482737" cy="2306070"/>
            </a:xfrm>
            <a:prstGeom prst="rect">
              <a:avLst/>
            </a:prstGeom>
          </p:spPr>
          <p:txBody>
            <a:bodyPr lIns="0" tIns="0" rIns="0" bIns="0" rtlCol="0" anchor="t">
              <a:spAutoFit/>
            </a:bodyPr>
            <a:lstStyle/>
            <a:p>
              <a:pPr algn="ctr">
                <a:lnSpc>
                  <a:spcPts val="10800"/>
                </a:lnSpc>
              </a:pPr>
              <a:r>
                <a:rPr lang="en-US" sz="6000" b="1">
                  <a:solidFill>
                    <a:srgbClr val="000000"/>
                  </a:solidFill>
                  <a:latin typeface="Noto Serif Display Light"/>
                  <a:ea typeface="Noto Serif Display Light"/>
                  <a:cs typeface="Noto Serif Display Light"/>
                  <a:sym typeface="Noto Serif Display Light"/>
                </a:rPr>
                <a:t>Kết luận</a:t>
              </a:r>
            </a:p>
          </p:txBody>
        </p:sp>
        <p:sp>
          <p:nvSpPr>
            <p:cNvPr id="6" name="TextBox 6"/>
            <p:cNvSpPr txBox="1"/>
            <p:nvPr/>
          </p:nvSpPr>
          <p:spPr>
            <a:xfrm>
              <a:off x="0" y="1853801"/>
              <a:ext cx="18482737" cy="9628994"/>
            </a:xfrm>
            <a:prstGeom prst="rect">
              <a:avLst/>
            </a:prstGeom>
          </p:spPr>
          <p:txBody>
            <a:bodyPr lIns="0" tIns="0" rIns="0" bIns="0" rtlCol="0" anchor="t">
              <a:spAutoFit/>
            </a:bodyPr>
            <a:lstStyle/>
            <a:p>
              <a:pPr algn="just">
                <a:lnSpc>
                  <a:spcPts val="4550"/>
                </a:lnSpc>
              </a:pPr>
              <a:r>
                <a:rPr lang="vi-VN" sz="2800">
                  <a:solidFill>
                    <a:srgbClr val="000000"/>
                  </a:solidFill>
                  <a:latin typeface="TT Commons Pro"/>
                  <a:ea typeface="TT Commons Pro"/>
                  <a:cs typeface="TT Commons Pro"/>
                  <a:sym typeface="TT Commons Pro"/>
                </a:rPr>
                <a:t> Dự án xây dựng trang web quản lý thư viện của nhóm đã được hoàn thiện với đầy đủ các chức năng cơ bản đáp ứng yêu cầu của 1 thư viện online. Trong quá trình thực hiện, nhóm đã áp dụng các kiến thức về phân tích, thiết kế hệ thống, lập trình web, cơ sở dữ liệu và triển khai ứng dụng thực tế. </a:t>
              </a:r>
            </a:p>
            <a:p>
              <a:pPr algn="just">
                <a:lnSpc>
                  <a:spcPts val="4550"/>
                </a:lnSpc>
              </a:pPr>
              <a:r>
                <a:rPr lang="vi-VN" sz="2800">
                  <a:solidFill>
                    <a:srgbClr val="000000"/>
                  </a:solidFill>
                  <a:latin typeface="TT Commons Pro"/>
                  <a:ea typeface="TT Commons Pro"/>
                  <a:cs typeface="TT Commons Pro"/>
                  <a:sym typeface="TT Commons Pro"/>
                </a:rPr>
                <a:t>    Qua dự án, chúng em đã nhận thấy tiềm năng to lớn trong việc ứng dụng công nghệ thông tin để tối ưu hóa quản lý nội dung, bảo mật dữ liệu, đến việc tạo ra các mô hình thu nhập linh hoạt và mở rộng thị trường toàn cầu, hiểu được tiềm năng của nghề, của môn học. </a:t>
              </a:r>
            </a:p>
            <a:p>
              <a:pPr algn="just">
                <a:lnSpc>
                  <a:spcPts val="4550"/>
                </a:lnSpc>
              </a:pPr>
              <a:r>
                <a:rPr lang="vi-VN" sz="2800">
                  <a:solidFill>
                    <a:srgbClr val="000000"/>
                  </a:solidFill>
                  <a:latin typeface="TT Commons Pro"/>
                  <a:ea typeface="TT Commons Pro"/>
                  <a:cs typeface="TT Commons Pro"/>
                  <a:sym typeface="TT Commons Pro"/>
                </a:rPr>
                <a:t>    Dù đã đạt được nhiều mục tiêu ban đầu, dự án vẫn còn một số hạn chế như giao diện chưa hoàn toàn tối ưu, các tính năng nâng cao chưa được triển khai do giới hạn thời gian. Đây sẽ là những điểm cần được cải thiện trong tương lai.</a:t>
              </a:r>
            </a:p>
          </p:txBody>
        </p:sp>
      </p:grpSp>
    </p:spTree>
    <p:extLst>
      <p:ext uri="{BB962C8B-B14F-4D97-AF65-F5344CB8AC3E}">
        <p14:creationId xmlns:p14="http://schemas.microsoft.com/office/powerpoint/2010/main" val="1824074502"/>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10" name="TextBox 10"/>
          <p:cNvSpPr txBox="1"/>
          <p:nvPr/>
        </p:nvSpPr>
        <p:spPr>
          <a:xfrm>
            <a:off x="7467600" y="4647049"/>
            <a:ext cx="6386467" cy="992901"/>
          </a:xfrm>
          <a:prstGeom prst="rect">
            <a:avLst/>
          </a:prstGeom>
        </p:spPr>
        <p:txBody>
          <a:bodyPr lIns="0" tIns="0" rIns="0" bIns="0" rtlCol="0" anchor="t">
            <a:spAutoFit/>
          </a:bodyPr>
          <a:lstStyle/>
          <a:p>
            <a:pPr algn="l">
              <a:lnSpc>
                <a:spcPts val="8400"/>
              </a:lnSpc>
            </a:pPr>
            <a:r>
              <a:rPr lang="en-US" sz="5600">
                <a:solidFill>
                  <a:srgbClr val="000000"/>
                </a:solidFill>
                <a:latin typeface="Noto Serif Display Light"/>
                <a:ea typeface="Noto Serif Display Light"/>
                <a:cs typeface="Noto Serif Display Light"/>
                <a:sym typeface="Noto Serif Display Light"/>
              </a:rPr>
              <a:t>THANK YOU!!!</a:t>
            </a:r>
          </a:p>
        </p:txBody>
      </p:sp>
      <p:sp>
        <p:nvSpPr>
          <p:cNvPr id="17" name="Freeform 17"/>
          <p:cNvSpPr/>
          <p:nvPr/>
        </p:nvSpPr>
        <p:spPr>
          <a:xfrm>
            <a:off x="8611891" y="8358717"/>
            <a:ext cx="1064217" cy="1064217"/>
          </a:xfrm>
          <a:custGeom>
            <a:avLst/>
            <a:gdLst/>
            <a:ahLst/>
            <a:cxnLst/>
            <a:rect l="l" t="t" r="r" b="b"/>
            <a:pathLst>
              <a:path w="1064217" h="1064217">
                <a:moveTo>
                  <a:pt x="0" y="0"/>
                </a:moveTo>
                <a:lnTo>
                  <a:pt x="1064218" y="0"/>
                </a:lnTo>
                <a:lnTo>
                  <a:pt x="1064218" y="1064217"/>
                </a:lnTo>
                <a:lnTo>
                  <a:pt x="0" y="10642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Freeform 2"/>
          <p:cNvSpPr/>
          <p:nvPr/>
        </p:nvSpPr>
        <p:spPr>
          <a:xfrm>
            <a:off x="-7160776" y="1538136"/>
            <a:ext cx="15350424" cy="15350424"/>
          </a:xfrm>
          <a:custGeom>
            <a:avLst/>
            <a:gdLst/>
            <a:ahLst/>
            <a:cxnLst/>
            <a:rect l="l" t="t" r="r" b="b"/>
            <a:pathLst>
              <a:path w="15350424" h="15350424">
                <a:moveTo>
                  <a:pt x="0" y="0"/>
                </a:moveTo>
                <a:lnTo>
                  <a:pt x="15350425" y="0"/>
                </a:lnTo>
                <a:lnTo>
                  <a:pt x="15350425" y="15350424"/>
                </a:lnTo>
                <a:lnTo>
                  <a:pt x="0" y="15350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1538136"/>
            <a:ext cx="6985590" cy="698559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40000"/>
              </a:srgbClr>
            </a:solidFill>
          </p:spPr>
          <p:txBody>
            <a:bodyPr/>
            <a:lstStyle/>
            <a:p>
              <a:endParaRPr lang="en-US"/>
            </a:p>
          </p:txBody>
        </p:sp>
      </p:grpSp>
      <p:grpSp>
        <p:nvGrpSpPr>
          <p:cNvPr id="5" name="Group 5"/>
          <p:cNvGrpSpPr>
            <a:grpSpLocks noChangeAspect="1"/>
          </p:cNvGrpSpPr>
          <p:nvPr/>
        </p:nvGrpSpPr>
        <p:grpSpPr>
          <a:xfrm>
            <a:off x="1692559" y="2202006"/>
            <a:ext cx="5657873" cy="565785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6447" t="-2926" r="-36628" b="-12457"/>
              </a:stretch>
            </a:blipFill>
          </p:spPr>
          <p:txBody>
            <a:bodyPr/>
            <a:lstStyle/>
            <a:p>
              <a:endParaRPr lang="en-US"/>
            </a:p>
          </p:txBody>
        </p:sp>
      </p:grpSp>
      <p:grpSp>
        <p:nvGrpSpPr>
          <p:cNvPr id="8" name="Group 8"/>
          <p:cNvGrpSpPr/>
          <p:nvPr/>
        </p:nvGrpSpPr>
        <p:grpSpPr>
          <a:xfrm>
            <a:off x="9144000" y="1401716"/>
            <a:ext cx="8915400" cy="7153764"/>
            <a:chOff x="0" y="-2821"/>
            <a:chExt cx="9814017" cy="7009721"/>
          </a:xfrm>
        </p:grpSpPr>
        <p:sp>
          <p:nvSpPr>
            <p:cNvPr id="9" name="TextBox 9"/>
            <p:cNvSpPr txBox="1"/>
            <p:nvPr/>
          </p:nvSpPr>
          <p:spPr>
            <a:xfrm>
              <a:off x="0" y="-2821"/>
              <a:ext cx="9310734" cy="527764"/>
            </a:xfrm>
            <a:prstGeom prst="rect">
              <a:avLst/>
            </a:prstGeom>
          </p:spPr>
          <p:txBody>
            <a:bodyPr lIns="0" tIns="0" rIns="0" bIns="0" rtlCol="0" anchor="t">
              <a:spAutoFit/>
            </a:bodyPr>
            <a:lstStyle/>
            <a:p>
              <a:pPr algn="l">
                <a:lnSpc>
                  <a:spcPts val="4200"/>
                </a:lnSpc>
              </a:pPr>
              <a:r>
                <a:rPr lang="en-US" sz="3600">
                  <a:solidFill>
                    <a:srgbClr val="000000"/>
                  </a:solidFill>
                  <a:latin typeface="TT Commons Pro"/>
                  <a:ea typeface="TT Commons Pro"/>
                  <a:cs typeface="TT Commons Pro"/>
                  <a:sym typeface="TT Commons Pro"/>
                </a:rPr>
                <a:t>Phần I: Giới thiệu về trang web</a:t>
              </a:r>
            </a:p>
          </p:txBody>
        </p:sp>
        <p:sp>
          <p:nvSpPr>
            <p:cNvPr id="10" name="TextBox 10"/>
            <p:cNvSpPr txBox="1"/>
            <p:nvPr/>
          </p:nvSpPr>
          <p:spPr>
            <a:xfrm>
              <a:off x="0" y="1158144"/>
              <a:ext cx="9310734" cy="1145613"/>
            </a:xfrm>
            <a:prstGeom prst="rect">
              <a:avLst/>
            </a:prstGeom>
          </p:spPr>
          <p:txBody>
            <a:bodyPr lIns="0" tIns="0" rIns="0" bIns="0" rtlCol="0" anchor="t">
              <a:spAutoFit/>
            </a:bodyPr>
            <a:lstStyle/>
            <a:p>
              <a:pPr algn="l">
                <a:lnSpc>
                  <a:spcPts val="6720"/>
                </a:lnSpc>
              </a:pPr>
              <a:endParaRPr lang="en-US" sz="5600">
                <a:solidFill>
                  <a:srgbClr val="000000"/>
                </a:solidFill>
                <a:latin typeface="TT Commons Pro"/>
                <a:ea typeface="TT Commons Pro"/>
                <a:cs typeface="TT Commons Pro"/>
                <a:sym typeface="TT Commons Pro"/>
              </a:endParaRPr>
            </a:p>
          </p:txBody>
        </p:sp>
        <p:sp>
          <p:nvSpPr>
            <p:cNvPr id="12" name="TextBox 12"/>
            <p:cNvSpPr txBox="1"/>
            <p:nvPr/>
          </p:nvSpPr>
          <p:spPr>
            <a:xfrm>
              <a:off x="503283" y="1158144"/>
              <a:ext cx="9310734" cy="5848756"/>
            </a:xfrm>
            <a:prstGeom prst="rect">
              <a:avLst/>
            </a:prstGeom>
          </p:spPr>
          <p:txBody>
            <a:bodyPr lIns="0" tIns="0" rIns="0" bIns="0" rtlCol="0" anchor="t">
              <a:spAutoFit/>
            </a:bodyPr>
            <a:lstStyle/>
            <a:p>
              <a:pPr algn="l">
                <a:lnSpc>
                  <a:spcPts val="3900"/>
                </a:lnSpc>
              </a:pPr>
              <a:r>
                <a:rPr lang="vi-VN" sz="3000">
                  <a:solidFill>
                    <a:srgbClr val="000000"/>
                  </a:solidFill>
                  <a:latin typeface="TT Commons Pro"/>
                  <a:ea typeface="TT Commons Pro"/>
                  <a:cs typeface="TT Commons Pro"/>
                  <a:sym typeface="TT Commons Pro"/>
                </a:rPr>
                <a:t>1. Tên website và người dùng dự kiếm</a:t>
              </a:r>
            </a:p>
            <a:p>
              <a:pPr algn="l">
                <a:lnSpc>
                  <a:spcPts val="3900"/>
                </a:lnSpc>
              </a:pPr>
              <a:r>
                <a:rPr lang="vi-VN" sz="3000" b="1">
                  <a:solidFill>
                    <a:srgbClr val="000000"/>
                  </a:solidFill>
                  <a:latin typeface="TT Commons Pro"/>
                  <a:ea typeface="TT Commons Pro"/>
                  <a:cs typeface="TT Commons Pro"/>
                  <a:sym typeface="TT Commons Pro"/>
                </a:rPr>
                <a:t>a. Tên website</a:t>
              </a:r>
            </a:p>
            <a:p>
              <a:pPr algn="l">
                <a:lnSpc>
                  <a:spcPts val="3900"/>
                </a:lnSpc>
              </a:pPr>
              <a:r>
                <a:rPr lang="vi-VN" sz="3000">
                  <a:solidFill>
                    <a:srgbClr val="000000"/>
                  </a:solidFill>
                  <a:latin typeface="TT Commons Pro"/>
                  <a:ea typeface="TT Commons Pro"/>
                  <a:cs typeface="TT Commons Pro"/>
                  <a:sym typeface="TT Commons Pro"/>
                </a:rPr>
                <a:t>Tên website: Thư viện thành phố</a:t>
              </a:r>
            </a:p>
            <a:p>
              <a:pPr algn="l">
                <a:lnSpc>
                  <a:spcPts val="3900"/>
                </a:lnSpc>
              </a:pPr>
              <a:r>
                <a:rPr lang="vi-VN" sz="3000">
                  <a:solidFill>
                    <a:srgbClr val="000000"/>
                  </a:solidFill>
                  <a:latin typeface="TT Commons Pro"/>
                  <a:ea typeface="TT Commons Pro"/>
                  <a:cs typeface="TT Commons Pro"/>
                  <a:sym typeface="TT Commons Pro"/>
                </a:rPr>
                <a:t>b. Người dùng dự kiến</a:t>
              </a:r>
            </a:p>
            <a:p>
              <a:pPr algn="l">
                <a:lnSpc>
                  <a:spcPts val="3900"/>
                </a:lnSpc>
              </a:pPr>
              <a:r>
                <a:rPr lang="vi-VN" sz="3000">
                  <a:solidFill>
                    <a:srgbClr val="000000"/>
                  </a:solidFill>
                  <a:latin typeface="TT Commons Pro"/>
                  <a:ea typeface="TT Commons Pro"/>
                  <a:cs typeface="TT Commons Pro"/>
                  <a:sym typeface="TT Commons Pro"/>
                </a:rPr>
                <a:t>Học sinh, sinh viên, những người yêu thích đọc sách, truyện.</a:t>
              </a:r>
            </a:p>
            <a:p>
              <a:pPr algn="l">
                <a:lnSpc>
                  <a:spcPts val="3900"/>
                </a:lnSpc>
              </a:pPr>
              <a:r>
                <a:rPr lang="vi-VN" sz="3000" b="1">
                  <a:solidFill>
                    <a:srgbClr val="000000"/>
                  </a:solidFill>
                  <a:latin typeface="TT Commons Pro"/>
                  <a:ea typeface="TT Commons Pro"/>
                  <a:cs typeface="TT Commons Pro"/>
                  <a:sym typeface="TT Commons Pro"/>
                </a:rPr>
                <a:t>2. Mục tiêu</a:t>
              </a:r>
            </a:p>
            <a:p>
              <a:pPr algn="l">
                <a:lnSpc>
                  <a:spcPts val="3900"/>
                </a:lnSpc>
              </a:pPr>
              <a:r>
                <a:rPr lang="vi-VN" sz="3000">
                  <a:solidFill>
                    <a:srgbClr val="000000"/>
                  </a:solidFill>
                  <a:latin typeface="TT Commons Pro"/>
                  <a:ea typeface="TT Commons Pro"/>
                  <a:cs typeface="TT Commons Pro"/>
                  <a:sym typeface="TT Commons Pro"/>
                </a:rPr>
                <a:t>•	Xây dựng một trang web cho phép người dùng mượn sách online với các tính năng thân thiện, linh hoạt và dễ sử dụng.</a:t>
              </a:r>
            </a:p>
            <a:p>
              <a:pPr algn="l">
                <a:lnSpc>
                  <a:spcPts val="3900"/>
                </a:lnSpc>
              </a:pPr>
              <a:r>
                <a:rPr lang="vi-VN" sz="3000">
                  <a:solidFill>
                    <a:srgbClr val="000000"/>
                  </a:solidFill>
                  <a:latin typeface="TT Commons Pro"/>
                  <a:ea typeface="TT Commons Pro"/>
                  <a:cs typeface="TT Commons Pro"/>
                  <a:sym typeface="TT Commons Pro"/>
                </a:rPr>
                <a:t>•	Hỗ trợ quản lý tổng quan, sách, chủ đề, tài khoản và mượn trả một cách hiệu quả.</a:t>
              </a:r>
            </a:p>
          </p:txBody>
        </p:sp>
      </p:gr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0E0"/>
        </a:solidFill>
        <a:effectLst/>
      </p:bgPr>
    </p:bg>
    <p:spTree>
      <p:nvGrpSpPr>
        <p:cNvPr id="1" name=""/>
        <p:cNvGrpSpPr/>
        <p:nvPr/>
      </p:nvGrpSpPr>
      <p:grpSpPr>
        <a:xfrm>
          <a:off x="0" y="0"/>
          <a:ext cx="0" cy="0"/>
          <a:chOff x="0" y="0"/>
          <a:chExt cx="0" cy="0"/>
        </a:xfrm>
      </p:grpSpPr>
      <p:sp>
        <p:nvSpPr>
          <p:cNvPr id="2" name="Freeform 2"/>
          <p:cNvSpPr/>
          <p:nvPr/>
        </p:nvSpPr>
        <p:spPr>
          <a:xfrm>
            <a:off x="-2895600" y="4533900"/>
            <a:ext cx="13938055" cy="13938055"/>
          </a:xfrm>
          <a:custGeom>
            <a:avLst/>
            <a:gdLst/>
            <a:ahLst/>
            <a:cxnLst/>
            <a:rect l="l" t="t" r="r" b="b"/>
            <a:pathLst>
              <a:path w="13938055" h="13938055">
                <a:moveTo>
                  <a:pt x="0" y="0"/>
                </a:moveTo>
                <a:lnTo>
                  <a:pt x="13938055" y="0"/>
                </a:lnTo>
                <a:lnTo>
                  <a:pt x="13938055" y="13938055"/>
                </a:lnTo>
                <a:lnTo>
                  <a:pt x="0" y="1393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574204" y="4070638"/>
            <a:ext cx="13139592" cy="2661626"/>
          </a:xfrm>
          <a:prstGeom prst="rect">
            <a:avLst/>
          </a:prstGeom>
        </p:spPr>
        <p:txBody>
          <a:bodyPr lIns="0" tIns="0" rIns="0" bIns="0" rtlCol="0" anchor="t">
            <a:spAutoFit/>
          </a:bodyPr>
          <a:lstStyle/>
          <a:p>
            <a:pPr algn="ctr">
              <a:lnSpc>
                <a:spcPts val="10800"/>
              </a:lnSpc>
            </a:pPr>
            <a:r>
              <a:rPr lang="en-US" sz="7200">
                <a:solidFill>
                  <a:srgbClr val="000000"/>
                </a:solidFill>
                <a:latin typeface="Noto Serif Display Light"/>
                <a:ea typeface="Noto Serif Display Light"/>
                <a:cs typeface="Noto Serif Display Light"/>
                <a:sym typeface="Noto Serif Display Light"/>
              </a:rPr>
              <a:t>Phần II: Tính năng của trang web</a:t>
            </a:r>
          </a:p>
        </p:txBody>
      </p:sp>
    </p:spTree>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Freeform 2"/>
          <p:cNvSpPr/>
          <p:nvPr/>
        </p:nvSpPr>
        <p:spPr>
          <a:xfrm>
            <a:off x="7716471" y="652331"/>
            <a:ext cx="15350424" cy="15350424"/>
          </a:xfrm>
          <a:custGeom>
            <a:avLst/>
            <a:gdLst/>
            <a:ahLst/>
            <a:cxnLst/>
            <a:rect l="l" t="t" r="r" b="b"/>
            <a:pathLst>
              <a:path w="15350424" h="15350424">
                <a:moveTo>
                  <a:pt x="0" y="0"/>
                </a:moveTo>
                <a:lnTo>
                  <a:pt x="15350424" y="0"/>
                </a:lnTo>
                <a:lnTo>
                  <a:pt x="15350424" y="15350424"/>
                </a:lnTo>
                <a:lnTo>
                  <a:pt x="0" y="15350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rot="-184428">
            <a:off x="-2732810" y="-5109367"/>
            <a:ext cx="12276134" cy="12276134"/>
          </a:xfrm>
          <a:custGeom>
            <a:avLst/>
            <a:gdLst/>
            <a:ahLst/>
            <a:cxnLst/>
            <a:rect l="l" t="t" r="r" b="b"/>
            <a:pathLst>
              <a:path w="12276134" h="12276134">
                <a:moveTo>
                  <a:pt x="0" y="0"/>
                </a:moveTo>
                <a:lnTo>
                  <a:pt x="12276134" y="0"/>
                </a:lnTo>
                <a:lnTo>
                  <a:pt x="12276134" y="12276134"/>
                </a:lnTo>
                <a:lnTo>
                  <a:pt x="0" y="12276134"/>
                </a:lnTo>
                <a:lnTo>
                  <a:pt x="0" y="0"/>
                </a:lnTo>
                <a:close/>
              </a:path>
            </a:pathLst>
          </a:custGeom>
          <a:blipFill>
            <a:blip r:embed="rId4">
              <a:alphaModFix amt="64000"/>
            </a:blip>
            <a:stretch>
              <a:fillRect/>
            </a:stretch>
          </a:blipFill>
        </p:spPr>
        <p:txBody>
          <a:bodyPr/>
          <a:lstStyle/>
          <a:p>
            <a:endParaRPr lang="en-US"/>
          </a:p>
        </p:txBody>
      </p:sp>
      <p:sp>
        <p:nvSpPr>
          <p:cNvPr id="9" name="TextBox 9"/>
          <p:cNvSpPr txBox="1"/>
          <p:nvPr/>
        </p:nvSpPr>
        <p:spPr>
          <a:xfrm>
            <a:off x="1160964" y="356624"/>
            <a:ext cx="9051364" cy="992901"/>
          </a:xfrm>
          <a:prstGeom prst="rect">
            <a:avLst/>
          </a:prstGeom>
        </p:spPr>
        <p:txBody>
          <a:bodyPr lIns="0" tIns="0" rIns="0" bIns="0" rtlCol="0" anchor="t">
            <a:spAutoFit/>
          </a:bodyPr>
          <a:lstStyle/>
          <a:p>
            <a:pPr algn="l">
              <a:lnSpc>
                <a:spcPts val="8400"/>
              </a:lnSpc>
            </a:pPr>
            <a:r>
              <a:rPr lang="vi-VN" sz="5600">
                <a:solidFill>
                  <a:srgbClr val="000000"/>
                </a:solidFill>
                <a:latin typeface="Noto Serif Display Light"/>
                <a:ea typeface="Noto Serif Display Light"/>
                <a:cs typeface="Noto Serif Display Light"/>
                <a:sym typeface="Noto Serif Display Light"/>
              </a:rPr>
              <a:t>Giao diện người dùng</a:t>
            </a:r>
            <a:endParaRPr lang="en-US" sz="5600">
              <a:solidFill>
                <a:srgbClr val="000000"/>
              </a:solidFill>
              <a:latin typeface="Noto Serif Display Light"/>
              <a:ea typeface="Noto Serif Display Light"/>
              <a:cs typeface="Noto Serif Display Light"/>
              <a:sym typeface="Noto Serif Display Light"/>
            </a:endParaRPr>
          </a:p>
        </p:txBody>
      </p:sp>
      <p:pic>
        <p:nvPicPr>
          <p:cNvPr id="10" name="Picture 9" descr="A blue book with yellow text&#10;&#10;AI-generated content may be incorrect.">
            <a:extLst>
              <a:ext uri="{FF2B5EF4-FFF2-40B4-BE49-F238E27FC236}">
                <a16:creationId xmlns:a16="http://schemas.microsoft.com/office/drawing/2014/main" id="{5842C399-5B71-43B9-9923-72639F43F070}"/>
              </a:ext>
            </a:extLst>
          </p:cNvPr>
          <p:cNvPicPr>
            <a:picLocks noChangeAspect="1"/>
          </p:cNvPicPr>
          <p:nvPr/>
        </p:nvPicPr>
        <p:blipFill>
          <a:blip r:embed="rId5"/>
          <a:stretch>
            <a:fillRect/>
          </a:stretch>
        </p:blipFill>
        <p:spPr>
          <a:xfrm>
            <a:off x="1447801" y="1793599"/>
            <a:ext cx="15620592" cy="6550301"/>
          </a:xfrm>
          <a:prstGeom prst="rect">
            <a:avLst/>
          </a:prstGeom>
        </p:spPr>
      </p:pic>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r="-58594" b="-181946"/>
            </a:stretch>
          </a:blipFill>
        </p:spPr>
        <p:txBody>
          <a:bodyPr/>
          <a:lstStyle/>
          <a:p>
            <a:endParaRPr lang="en-US"/>
          </a:p>
        </p:txBody>
      </p:sp>
      <p:pic>
        <p:nvPicPr>
          <p:cNvPr id="10" name="Picture 9" descr="A blue book with yellow text&#10;&#10;AI-generated content may be incorrect.">
            <a:extLst>
              <a:ext uri="{FF2B5EF4-FFF2-40B4-BE49-F238E27FC236}">
                <a16:creationId xmlns:a16="http://schemas.microsoft.com/office/drawing/2014/main" id="{F2B3C52B-2650-46A2-AEC7-A37B925016A3}"/>
              </a:ext>
            </a:extLst>
          </p:cNvPr>
          <p:cNvPicPr>
            <a:picLocks noChangeAspect="1"/>
          </p:cNvPicPr>
          <p:nvPr/>
        </p:nvPicPr>
        <p:blipFill>
          <a:blip r:embed="rId3"/>
          <a:stretch>
            <a:fillRect/>
          </a:stretch>
        </p:blipFill>
        <p:spPr>
          <a:xfrm>
            <a:off x="845127" y="3721630"/>
            <a:ext cx="16049751" cy="4425685"/>
          </a:xfrm>
          <a:prstGeom prst="rect">
            <a:avLst/>
          </a:prstGeom>
        </p:spPr>
      </p:pic>
      <p:sp>
        <p:nvSpPr>
          <p:cNvPr id="12" name="TextBox 11">
            <a:extLst>
              <a:ext uri="{FF2B5EF4-FFF2-40B4-BE49-F238E27FC236}">
                <a16:creationId xmlns:a16="http://schemas.microsoft.com/office/drawing/2014/main" id="{A15BC97E-C535-476D-B9BD-2BAB88017836}"/>
              </a:ext>
            </a:extLst>
          </p:cNvPr>
          <p:cNvSpPr txBox="1"/>
          <p:nvPr/>
        </p:nvSpPr>
        <p:spPr>
          <a:xfrm>
            <a:off x="824345" y="1266261"/>
            <a:ext cx="14325600" cy="1189108"/>
          </a:xfrm>
          <a:prstGeom prst="rect">
            <a:avLst/>
          </a:prstGeom>
          <a:noFill/>
        </p:spPr>
        <p:txBody>
          <a:bodyPr wrap="square">
            <a:spAutoFit/>
          </a:bodyPr>
          <a:lstStyle/>
          <a:p>
            <a:pPr>
              <a:lnSpc>
                <a:spcPct val="115000"/>
              </a:lnSpc>
              <a:spcAft>
                <a:spcPts val="800"/>
              </a:spcAft>
            </a:pPr>
            <a:r>
              <a:rPr lang="vi-VN" sz="3200" kern="100">
                <a:effectLst/>
                <a:latin typeface="Times New Roman" panose="02020603050405020304" pitchFamily="18" charset="0"/>
                <a:ea typeface="Aptos"/>
                <a:cs typeface="Times New Roman" panose="02020603050405020304" pitchFamily="18" charset="0"/>
              </a:rPr>
              <a:t>Trong chủ đề hiển thị 4 chủ đề nổi bật: Tiểu thuyết, Kỹ năng sống, Thiếu nhi, SGK. Khi chọn vào mỗi chủ đề thì sẽ hiện ra sách của chủ đề tương ứng.</a:t>
            </a:r>
            <a:endParaRPr lang="en-US" sz="2800" kern="100">
              <a:effectLst/>
              <a:latin typeface="Aptos"/>
              <a:ea typeface="Aptos"/>
              <a:cs typeface="Times New Roman" panose="02020603050405020304" pitchFamily="18" charset="0"/>
            </a:endParaRPr>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1E9"/>
        </a:solidFill>
        <a:effectLst/>
      </p:bgPr>
    </p:bg>
    <p:spTree>
      <p:nvGrpSpPr>
        <p:cNvPr id="1" name=""/>
        <p:cNvGrpSpPr/>
        <p:nvPr/>
      </p:nvGrpSpPr>
      <p:grpSpPr>
        <a:xfrm>
          <a:off x="0" y="0"/>
          <a:ext cx="0" cy="0"/>
          <a:chOff x="0" y="0"/>
          <a:chExt cx="0" cy="0"/>
        </a:xfrm>
      </p:grpSpPr>
      <p:sp>
        <p:nvSpPr>
          <p:cNvPr id="2" name="Freeform 2"/>
          <p:cNvSpPr/>
          <p:nvPr/>
        </p:nvSpPr>
        <p:spPr>
          <a:xfrm rot="1509195">
            <a:off x="-5813943" y="-2972466"/>
            <a:ext cx="11627886" cy="13925612"/>
          </a:xfrm>
          <a:custGeom>
            <a:avLst/>
            <a:gdLst/>
            <a:ahLst/>
            <a:cxnLst/>
            <a:rect l="l" t="t" r="r" b="b"/>
            <a:pathLst>
              <a:path w="11627886" h="13925612">
                <a:moveTo>
                  <a:pt x="0" y="0"/>
                </a:moveTo>
                <a:lnTo>
                  <a:pt x="11627886" y="0"/>
                </a:lnTo>
                <a:lnTo>
                  <a:pt x="11627886" y="13925612"/>
                </a:lnTo>
                <a:lnTo>
                  <a:pt x="0" y="1392561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866775"/>
            <a:ext cx="9051364" cy="992901"/>
          </a:xfrm>
          <a:prstGeom prst="rect">
            <a:avLst/>
          </a:prstGeom>
        </p:spPr>
        <p:txBody>
          <a:bodyPr lIns="0" tIns="0" rIns="0" bIns="0" rtlCol="0" anchor="t">
            <a:spAutoFit/>
          </a:bodyPr>
          <a:lstStyle/>
          <a:p>
            <a:pPr algn="l">
              <a:lnSpc>
                <a:spcPts val="8400"/>
              </a:lnSpc>
            </a:pPr>
            <a:r>
              <a:rPr lang="en-US" sz="5600">
                <a:solidFill>
                  <a:srgbClr val="000000"/>
                </a:solidFill>
                <a:latin typeface="Noto Serif Display Light"/>
                <a:ea typeface="Noto Serif Display Light"/>
                <a:cs typeface="Noto Serif Display Light"/>
                <a:sym typeface="Noto Serif Display Light"/>
              </a:rPr>
              <a:t>Giao diện khi tìm kiếm:</a:t>
            </a:r>
          </a:p>
        </p:txBody>
      </p:sp>
      <p:sp>
        <p:nvSpPr>
          <p:cNvPr id="4" name="Freeform 4"/>
          <p:cNvSpPr/>
          <p:nvPr/>
        </p:nvSpPr>
        <p:spPr>
          <a:xfrm>
            <a:off x="10395014" y="1208919"/>
            <a:ext cx="15350424" cy="15350424"/>
          </a:xfrm>
          <a:custGeom>
            <a:avLst/>
            <a:gdLst/>
            <a:ahLst/>
            <a:cxnLst/>
            <a:rect l="l" t="t" r="r" b="b"/>
            <a:pathLst>
              <a:path w="15350424" h="15350424">
                <a:moveTo>
                  <a:pt x="0" y="0"/>
                </a:moveTo>
                <a:lnTo>
                  <a:pt x="15350424" y="0"/>
                </a:lnTo>
                <a:lnTo>
                  <a:pt x="15350424" y="15350424"/>
                </a:lnTo>
                <a:lnTo>
                  <a:pt x="0" y="153504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0" name="Picture 9" descr="A screenshot of a book&#10;&#10;AI-generated content may be incorrect.">
            <a:extLst>
              <a:ext uri="{FF2B5EF4-FFF2-40B4-BE49-F238E27FC236}">
                <a16:creationId xmlns:a16="http://schemas.microsoft.com/office/drawing/2014/main" id="{3228A7EA-E37D-4028-B64F-4058C6A883FB}"/>
              </a:ext>
            </a:extLst>
          </p:cNvPr>
          <p:cNvPicPr>
            <a:picLocks noChangeAspect="1"/>
          </p:cNvPicPr>
          <p:nvPr/>
        </p:nvPicPr>
        <p:blipFill>
          <a:blip r:embed="rId5"/>
          <a:stretch>
            <a:fillRect/>
          </a:stretch>
        </p:blipFill>
        <p:spPr>
          <a:xfrm>
            <a:off x="1028700" y="2476500"/>
            <a:ext cx="16444218" cy="6154284"/>
          </a:xfrm>
          <a:prstGeom prst="rect">
            <a:avLst/>
          </a:prstGeom>
        </p:spPr>
      </p:pic>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l="-607" t="-37069" r="-57987" b="-144877"/>
            </a:stretch>
          </a:blipFill>
        </p:spPr>
        <p:txBody>
          <a:bodyPr/>
          <a:lstStyle/>
          <a:p>
            <a:endParaRPr lang="en-US"/>
          </a:p>
        </p:txBody>
      </p:sp>
      <p:sp>
        <p:nvSpPr>
          <p:cNvPr id="4" name="TextBox 4"/>
          <p:cNvSpPr txBox="1"/>
          <p:nvPr/>
        </p:nvSpPr>
        <p:spPr>
          <a:xfrm>
            <a:off x="1219200" y="1714500"/>
            <a:ext cx="16611600" cy="500137"/>
          </a:xfrm>
          <a:prstGeom prst="rect">
            <a:avLst/>
          </a:prstGeom>
        </p:spPr>
        <p:txBody>
          <a:bodyPr wrap="square" lIns="0" tIns="0" rIns="0" bIns="0" rtlCol="0" anchor="t">
            <a:spAutoFit/>
          </a:bodyPr>
          <a:lstStyle/>
          <a:p>
            <a:pPr algn="l">
              <a:lnSpc>
                <a:spcPts val="3900"/>
              </a:lnSpc>
            </a:pPr>
            <a:r>
              <a:rPr lang="vi-VN" sz="4000">
                <a:solidFill>
                  <a:srgbClr val="000000"/>
                </a:solidFill>
                <a:latin typeface="TT Commons Pro"/>
                <a:ea typeface="TT Commons Pro"/>
                <a:cs typeface="TT Commons Pro"/>
                <a:sym typeface="TT Commons Pro"/>
              </a:rPr>
              <a:t>Nếu chưa có tài khoản thì chọn đăng kí để tạo tài khoản mới</a:t>
            </a:r>
            <a:r>
              <a:rPr lang="vi-VN" sz="3000">
                <a:solidFill>
                  <a:srgbClr val="000000"/>
                </a:solidFill>
                <a:latin typeface="TT Commons Pro"/>
                <a:ea typeface="TT Commons Pro"/>
                <a:cs typeface="TT Commons Pro"/>
                <a:sym typeface="TT Commons Pro"/>
              </a:rPr>
              <a:t>:</a:t>
            </a:r>
            <a:endParaRPr lang="en-US" sz="3000">
              <a:solidFill>
                <a:srgbClr val="000000"/>
              </a:solidFill>
              <a:latin typeface="TT Commons Pro"/>
              <a:ea typeface="TT Commons Pro"/>
              <a:cs typeface="TT Commons Pro"/>
              <a:sym typeface="TT Commons Pro"/>
            </a:endParaRPr>
          </a:p>
        </p:txBody>
      </p:sp>
      <p:pic>
        <p:nvPicPr>
          <p:cNvPr id="8" name="Picture 7" descr="A white background with black text&#10;&#10;AI-generated content may be incorrect.">
            <a:extLst>
              <a:ext uri="{FF2B5EF4-FFF2-40B4-BE49-F238E27FC236}">
                <a16:creationId xmlns:a16="http://schemas.microsoft.com/office/drawing/2014/main" id="{11B90F57-B577-48E9-B357-B48470169FE8}"/>
              </a:ext>
            </a:extLst>
          </p:cNvPr>
          <p:cNvPicPr>
            <a:picLocks noChangeAspect="1"/>
          </p:cNvPicPr>
          <p:nvPr/>
        </p:nvPicPr>
        <p:blipFill>
          <a:blip r:embed="rId3"/>
          <a:stretch>
            <a:fillRect/>
          </a:stretch>
        </p:blipFill>
        <p:spPr>
          <a:xfrm>
            <a:off x="838200" y="3253594"/>
            <a:ext cx="16611600" cy="5318906"/>
          </a:xfrm>
          <a:prstGeom prst="rect">
            <a:avLst/>
          </a:prstGeom>
        </p:spPr>
      </p:pic>
    </p:spTree>
  </p:cSld>
  <p:clrMapOvr>
    <a:masterClrMapping/>
  </p:clrMapOvr>
  <p:transition>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1555</Words>
  <Application>Microsoft Office PowerPoint</Application>
  <PresentationFormat>Custom</PresentationFormat>
  <Paragraphs>137</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Aptos</vt:lpstr>
      <vt:lpstr>Arial</vt:lpstr>
      <vt:lpstr>TT Commons Pro</vt:lpstr>
      <vt:lpstr>Noto Serif Display Light</vt:lpstr>
      <vt:lpstr>Times New Roman</vt:lpstr>
      <vt:lpstr>Courier New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Màu kem và Hồng Màu phấn Màu chuyển tiếp Hội thảo về sự đa dạng Hội thảo trực tuyến Bản thuyết trình Keynote</dc:title>
  <cp:lastModifiedBy>BÙI NGỌC BÍCH</cp:lastModifiedBy>
  <cp:revision>13</cp:revision>
  <dcterms:created xsi:type="dcterms:W3CDTF">2006-08-16T00:00:00Z</dcterms:created>
  <dcterms:modified xsi:type="dcterms:W3CDTF">2025-12-26T05:11:21Z</dcterms:modified>
  <dc:identifier>DAG8k5e3pIk</dc:identifier>
</cp:coreProperties>
</file>